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0"/>
  </p:notesMasterIdLst>
  <p:sldIdLst>
    <p:sldId id="256" r:id="rId2"/>
    <p:sldId id="290" r:id="rId3"/>
    <p:sldId id="261" r:id="rId4"/>
    <p:sldId id="275" r:id="rId5"/>
    <p:sldId id="276" r:id="rId6"/>
    <p:sldId id="274" r:id="rId7"/>
    <p:sldId id="279" r:id="rId8"/>
    <p:sldId id="278" r:id="rId9"/>
    <p:sldId id="271" r:id="rId10"/>
    <p:sldId id="272" r:id="rId11"/>
    <p:sldId id="281" r:id="rId12"/>
    <p:sldId id="282" r:id="rId13"/>
    <p:sldId id="285" r:id="rId14"/>
    <p:sldId id="283" r:id="rId15"/>
    <p:sldId id="284" r:id="rId16"/>
    <p:sldId id="287" r:id="rId17"/>
    <p:sldId id="289" r:id="rId18"/>
    <p:sldId id="291" r:id="rId19"/>
    <p:sldId id="292" r:id="rId20"/>
    <p:sldId id="293" r:id="rId21"/>
    <p:sldId id="294" r:id="rId22"/>
    <p:sldId id="306" r:id="rId23"/>
    <p:sldId id="295" r:id="rId24"/>
    <p:sldId id="307" r:id="rId25"/>
    <p:sldId id="308" r:id="rId26"/>
    <p:sldId id="310" r:id="rId27"/>
    <p:sldId id="318" r:id="rId28"/>
    <p:sldId id="312" r:id="rId29"/>
    <p:sldId id="296" r:id="rId30"/>
    <p:sldId id="297" r:id="rId31"/>
    <p:sldId id="319" r:id="rId32"/>
    <p:sldId id="320" r:id="rId33"/>
    <p:sldId id="298" r:id="rId34"/>
    <p:sldId id="314" r:id="rId35"/>
    <p:sldId id="299" r:id="rId36"/>
    <p:sldId id="315" r:id="rId37"/>
    <p:sldId id="317" r:id="rId38"/>
    <p:sldId id="321" r:id="rId39"/>
    <p:sldId id="322" r:id="rId40"/>
    <p:sldId id="323" r:id="rId41"/>
    <p:sldId id="324" r:id="rId42"/>
    <p:sldId id="325" r:id="rId43"/>
    <p:sldId id="300" r:id="rId44"/>
    <p:sldId id="326" r:id="rId45"/>
    <p:sldId id="302" r:id="rId46"/>
    <p:sldId id="303" r:id="rId47"/>
    <p:sldId id="327" r:id="rId48"/>
    <p:sldId id="329" r:id="rId49"/>
    <p:sldId id="328" r:id="rId50"/>
    <p:sldId id="330" r:id="rId51"/>
    <p:sldId id="331" r:id="rId52"/>
    <p:sldId id="332" r:id="rId53"/>
    <p:sldId id="333" r:id="rId54"/>
    <p:sldId id="304" r:id="rId55"/>
    <p:sldId id="334" r:id="rId56"/>
    <p:sldId id="305" r:id="rId57"/>
    <p:sldId id="335" r:id="rId58"/>
    <p:sldId id="270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D62F"/>
    <a:srgbClr val="BFD72F"/>
    <a:srgbClr val="5C666C"/>
    <a:srgbClr val="F0F1F2"/>
    <a:srgbClr val="F0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8"/>
    <p:restoredTop sz="78815"/>
  </p:normalViewPr>
  <p:slideViewPr>
    <p:cSldViewPr snapToGrid="0" snapToObjects="1">
      <p:cViewPr varScale="1">
        <p:scale>
          <a:sx n="73" d="100"/>
          <a:sy n="73" d="100"/>
        </p:scale>
        <p:origin x="2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effectLst/>
              </a:rPr>
              <a:t>Urban Waste Generation 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Africa </c:v>
                </c:pt>
                <c:pt idx="1">
                  <c:v>East Asia and pacific </c:v>
                </c:pt>
                <c:pt idx="2">
                  <c:v>Europe and Central Asia </c:v>
                </c:pt>
                <c:pt idx="3">
                  <c:v>Latin America and Caribbean </c:v>
                </c:pt>
                <c:pt idx="4">
                  <c:v>Middle East and North Africa </c:v>
                </c:pt>
                <c:pt idx="5">
                  <c:v>OECD</c:v>
                </c:pt>
                <c:pt idx="6">
                  <c:v>South Asia </c:v>
                </c:pt>
                <c:pt idx="7">
                  <c:v>Total 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0.65</c:v>
                </c:pt>
                <c:pt idx="1">
                  <c:v>0.95</c:v>
                </c:pt>
                <c:pt idx="2">
                  <c:v>1.1000000000000001</c:v>
                </c:pt>
                <c:pt idx="3">
                  <c:v>1.1000000000000001</c:v>
                </c:pt>
                <c:pt idx="4">
                  <c:v>1.1000000000000001</c:v>
                </c:pt>
                <c:pt idx="5">
                  <c:v>2.2000000000000002</c:v>
                </c:pt>
                <c:pt idx="6">
                  <c:v>0.45</c:v>
                </c:pt>
                <c:pt idx="7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F7-ED42-9C14-03897FCED1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Africa </c:v>
                </c:pt>
                <c:pt idx="1">
                  <c:v>East Asia and pacific </c:v>
                </c:pt>
                <c:pt idx="2">
                  <c:v>Europe and Central Asia </c:v>
                </c:pt>
                <c:pt idx="3">
                  <c:v>Latin America and Caribbean </c:v>
                </c:pt>
                <c:pt idx="4">
                  <c:v>Middle East and North Africa </c:v>
                </c:pt>
                <c:pt idx="5">
                  <c:v>OECD</c:v>
                </c:pt>
                <c:pt idx="6">
                  <c:v>South Asia </c:v>
                </c:pt>
                <c:pt idx="7">
                  <c:v>Total 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0.85</c:v>
                </c:pt>
                <c:pt idx="1">
                  <c:v>1.5</c:v>
                </c:pt>
                <c:pt idx="2">
                  <c:v>1.5</c:v>
                </c:pt>
                <c:pt idx="3">
                  <c:v>1.6</c:v>
                </c:pt>
                <c:pt idx="4">
                  <c:v>1.43</c:v>
                </c:pt>
                <c:pt idx="5">
                  <c:v>2.1</c:v>
                </c:pt>
                <c:pt idx="6">
                  <c:v>0.77</c:v>
                </c:pt>
                <c:pt idx="7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F7-ED42-9C14-03897FCED1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0632671"/>
        <c:axId val="545731391"/>
      </c:barChart>
      <c:catAx>
        <c:axId val="490632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5731391"/>
        <c:crosses val="autoZero"/>
        <c:auto val="1"/>
        <c:lblAlgn val="ctr"/>
        <c:lblOffset val="100"/>
        <c:noMultiLvlLbl val="0"/>
      </c:catAx>
      <c:valAx>
        <c:axId val="545731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" sz="1400" b="0" dirty="0">
                    <a:effectLst/>
                  </a:rPr>
                  <a:t>Per Capita (kg/capita/day) </a:t>
                </a:r>
                <a:endParaRPr lang="it" sz="1400" b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632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20374-09D4-6546-9B4A-279D448267AC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E0619-1FC4-B049-A836-2152FD4FB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6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68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CASCAIS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Sensores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contentores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Reduziram</a:t>
            </a:r>
            <a:r>
              <a:rPr lang="en-US" dirty="0"/>
              <a:t> </a:t>
            </a:r>
            <a:r>
              <a:rPr lang="en-US" dirty="0" err="1"/>
              <a:t>custos</a:t>
            </a:r>
            <a:r>
              <a:rPr lang="en-US" dirty="0"/>
              <a:t> e </a:t>
            </a:r>
            <a:r>
              <a:rPr lang="en-US" dirty="0" err="1"/>
              <a:t>emissões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08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5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Coleta</a:t>
            </a:r>
            <a:r>
              <a:rPr lang="en-US" dirty="0"/>
              <a:t> porta a porta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planejar</a:t>
            </a:r>
            <a:r>
              <a:rPr lang="en-US" dirty="0"/>
              <a:t> do que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contentores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ICT </a:t>
            </a:r>
            <a:r>
              <a:rPr lang="en-US" dirty="0" err="1"/>
              <a:t>como</a:t>
            </a:r>
            <a:r>
              <a:rPr lang="en-US" dirty="0"/>
              <a:t> sensors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úteis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64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Como </a:t>
            </a:r>
            <a:r>
              <a:rPr lang="en-US" dirty="0" err="1"/>
              <a:t>visto</a:t>
            </a:r>
            <a:r>
              <a:rPr lang="en-US" dirty="0"/>
              <a:t>, o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coleta</a:t>
            </a:r>
            <a:r>
              <a:rPr lang="en-US" dirty="0"/>
              <a:t> e </a:t>
            </a:r>
            <a:r>
              <a:rPr lang="en-US" dirty="0" err="1"/>
              <a:t>transporte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 </a:t>
            </a:r>
            <a:r>
              <a:rPr lang="en-US" dirty="0" err="1"/>
              <a:t>planejamento</a:t>
            </a:r>
            <a:r>
              <a:rPr lang="en-US" dirty="0"/>
              <a:t> das </a:t>
            </a:r>
            <a:r>
              <a:rPr lang="en-US" dirty="0" err="1"/>
              <a:t>rotas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desse</a:t>
            </a:r>
            <a:r>
              <a:rPr lang="en-US" dirty="0"/>
              <a:t> </a:t>
            </a:r>
            <a:r>
              <a:rPr lang="en-US" dirty="0" err="1"/>
              <a:t>processo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Ambos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considerados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combinatorios</a:t>
            </a:r>
            <a:r>
              <a:rPr lang="en-US" dirty="0"/>
              <a:t> </a:t>
            </a:r>
            <a:r>
              <a:rPr lang="en-US" dirty="0" err="1"/>
              <a:t>dificeis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que </a:t>
            </a:r>
            <a:r>
              <a:rPr lang="en-US" dirty="0" err="1"/>
              <a:t>fornece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 </a:t>
            </a:r>
            <a:r>
              <a:rPr lang="en-US" dirty="0" err="1"/>
              <a:t>exata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tempo </a:t>
            </a:r>
            <a:r>
              <a:rPr lang="en-US" dirty="0" err="1"/>
              <a:t>hábil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Heuristicas</a:t>
            </a:r>
            <a:r>
              <a:rPr lang="en-US" dirty="0"/>
              <a:t> e </a:t>
            </a:r>
            <a:r>
              <a:rPr lang="en-US" dirty="0" err="1"/>
              <a:t>metaheuristicas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aplicadas</a:t>
            </a:r>
            <a:r>
              <a:rPr lang="en-US" dirty="0"/>
              <a:t> (</a:t>
            </a:r>
            <a:r>
              <a:rPr lang="en-US" dirty="0" err="1"/>
              <a:t>Algoritmo</a:t>
            </a:r>
            <a:r>
              <a:rPr lang="en-US" dirty="0"/>
              <a:t> </a:t>
            </a:r>
            <a:r>
              <a:rPr lang="en-US" dirty="0" err="1"/>
              <a:t>genético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26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44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Sucessos</a:t>
            </a:r>
            <a:r>
              <a:rPr lang="en-US" dirty="0"/>
              <a:t> com open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Qualidade</a:t>
            </a:r>
            <a:r>
              <a:rPr lang="en-US" dirty="0"/>
              <a:t> de dados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Feramentas</a:t>
            </a:r>
            <a:r>
              <a:rPr lang="en-US" dirty="0"/>
              <a:t> para </a:t>
            </a:r>
            <a:r>
              <a:rPr lang="en-US" dirty="0" err="1"/>
              <a:t>acesso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Projetos</a:t>
            </a:r>
            <a:r>
              <a:rPr lang="en-US" dirty="0"/>
              <a:t> </a:t>
            </a:r>
            <a:r>
              <a:rPr lang="en-US" dirty="0" err="1"/>
              <a:t>colaborativos</a:t>
            </a:r>
            <a:r>
              <a:rPr lang="en-US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Dados de </a:t>
            </a:r>
            <a:r>
              <a:rPr lang="en-US" dirty="0" err="1"/>
              <a:t>pessoas</a:t>
            </a:r>
            <a:r>
              <a:rPr lang="en-US" dirty="0"/>
              <a:t> e </a:t>
            </a:r>
            <a:r>
              <a:rPr lang="en-US" dirty="0" err="1"/>
              <a:t>governos</a:t>
            </a:r>
            <a:r>
              <a:rPr lang="en-US" dirty="0"/>
              <a:t> </a:t>
            </a:r>
            <a:r>
              <a:rPr lang="en-US" dirty="0" err="1"/>
              <a:t>juntos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Wikipedia, OSM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9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combinatório</a:t>
            </a:r>
            <a:r>
              <a:rPr lang="en-US" dirty="0"/>
              <a:t> </a:t>
            </a:r>
            <a:r>
              <a:rPr lang="en-US" dirty="0" err="1"/>
              <a:t>difícil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87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CARP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problema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Undirected CARP: areas de </a:t>
            </a:r>
            <a:r>
              <a:rPr lang="en-US" dirty="0" err="1"/>
              <a:t>baixa</a:t>
            </a:r>
            <a:r>
              <a:rPr lang="en-US" dirty="0"/>
              <a:t> </a:t>
            </a: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Directed CARP: </a:t>
            </a:r>
            <a:r>
              <a:rPr lang="en-US" dirty="0" err="1"/>
              <a:t>cidades</a:t>
            </a:r>
            <a:r>
              <a:rPr lang="en-US" dirty="0"/>
              <a:t> com </a:t>
            </a:r>
            <a:r>
              <a:rPr lang="en-US" dirty="0" err="1"/>
              <a:t>direções</a:t>
            </a:r>
            <a:r>
              <a:rPr lang="en-US" dirty="0"/>
              <a:t> </a:t>
            </a:r>
            <a:r>
              <a:rPr lang="en-US" dirty="0" err="1"/>
              <a:t>mandatórias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CARPIF: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intermediários</a:t>
            </a:r>
            <a:r>
              <a:rPr lang="en-US" dirty="0"/>
              <a:t> </a:t>
            </a:r>
            <a:r>
              <a:rPr lang="en-US" dirty="0" err="1"/>
              <a:t>onde</a:t>
            </a:r>
            <a:r>
              <a:rPr lang="en-US" dirty="0"/>
              <a:t> se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recaregar</a:t>
            </a:r>
            <a:r>
              <a:rPr lang="en-US" dirty="0"/>
              <a:t> a </a:t>
            </a:r>
            <a:r>
              <a:rPr lang="en-US" dirty="0" err="1"/>
              <a:t>capacidade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do </a:t>
            </a:r>
            <a:r>
              <a:rPr lang="en-US" dirty="0" err="1"/>
              <a:t>grafo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CARPVSD: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caracteristica</a:t>
            </a:r>
            <a:r>
              <a:rPr lang="en-US" dirty="0"/>
              <a:t> da </a:t>
            </a:r>
            <a:r>
              <a:rPr lang="en-US" dirty="0" err="1"/>
              <a:t>rua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um </a:t>
            </a:r>
            <a:r>
              <a:rPr lang="en-US" dirty="0" err="1"/>
              <a:t>certo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veiculos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8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Algoritmo</a:t>
            </a:r>
            <a:r>
              <a:rPr lang="en-US" dirty="0"/>
              <a:t> </a:t>
            </a:r>
            <a:r>
              <a:rPr lang="en-US" dirty="0" err="1"/>
              <a:t>evolucionário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Representa</a:t>
            </a:r>
            <a:r>
              <a:rPr lang="en-US" dirty="0"/>
              <a:t> a </a:t>
            </a:r>
            <a:r>
              <a:rPr lang="en-US" dirty="0" err="1"/>
              <a:t>reprodução</a:t>
            </a:r>
            <a:r>
              <a:rPr lang="en-US" dirty="0"/>
              <a:t> e </a:t>
            </a:r>
            <a:r>
              <a:rPr lang="en-US" dirty="0" err="1"/>
              <a:t>evolução</a:t>
            </a:r>
            <a:r>
              <a:rPr lang="en-US" dirty="0"/>
              <a:t>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08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terminologia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GA segue a </a:t>
            </a:r>
            <a:r>
              <a:rPr lang="en-US" dirty="0" err="1"/>
              <a:t>biologia</a:t>
            </a:r>
            <a:r>
              <a:rPr lang="en-US" dirty="0"/>
              <a:t>, mas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simplificados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72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Alterações</a:t>
            </a:r>
            <a:r>
              <a:rPr lang="en-US" dirty="0"/>
              <a:t> </a:t>
            </a:r>
            <a:r>
              <a:rPr lang="en-US" dirty="0" err="1"/>
              <a:t>ambrientais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Urbanização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Coleta</a:t>
            </a:r>
            <a:r>
              <a:rPr lang="en-US" dirty="0"/>
              <a:t> de </a:t>
            </a:r>
            <a:r>
              <a:rPr lang="en-US" dirty="0" err="1"/>
              <a:t>lixo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centros</a:t>
            </a:r>
            <a:r>
              <a:rPr lang="en-US" dirty="0"/>
              <a:t> </a:t>
            </a:r>
            <a:r>
              <a:rPr lang="en-US" dirty="0" err="1"/>
              <a:t>urbanos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7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Initialization: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Criar</a:t>
            </a:r>
            <a:r>
              <a:rPr lang="en-US" dirty="0"/>
              <a:t> um </a:t>
            </a:r>
            <a:r>
              <a:rPr lang="en-US" dirty="0" err="1"/>
              <a:t>população</a:t>
            </a:r>
            <a:r>
              <a:rPr lang="en-US" dirty="0"/>
              <a:t> de forma </a:t>
            </a:r>
            <a:r>
              <a:rPr lang="en-US" dirty="0" err="1"/>
              <a:t>aleatória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Conhecimentos</a:t>
            </a:r>
            <a:r>
              <a:rPr lang="en-US" dirty="0"/>
              <a:t> </a:t>
            </a:r>
            <a:r>
              <a:rPr lang="en-US" dirty="0" err="1"/>
              <a:t>previos</a:t>
            </a:r>
            <a:r>
              <a:rPr lang="en-US" dirty="0"/>
              <a:t> do </a:t>
            </a:r>
            <a:r>
              <a:rPr lang="en-US" dirty="0" err="1"/>
              <a:t>problema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Termination: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condições</a:t>
            </a:r>
            <a:r>
              <a:rPr lang="en-US" dirty="0"/>
              <a:t> </a:t>
            </a:r>
            <a:r>
              <a:rPr lang="en-US" dirty="0" err="1"/>
              <a:t>forem</a:t>
            </a:r>
            <a:r>
              <a:rPr lang="en-US" dirty="0"/>
              <a:t> </a:t>
            </a:r>
            <a:r>
              <a:rPr lang="en-US" dirty="0" err="1"/>
              <a:t>atingidas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Satisfaz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solucao</a:t>
            </a:r>
            <a:r>
              <a:rPr lang="en-US" dirty="0"/>
              <a:t> minima </a:t>
            </a:r>
            <a:r>
              <a:rPr lang="en-US" dirty="0" err="1"/>
              <a:t>viavel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Numero</a:t>
            </a:r>
            <a:r>
              <a:rPr lang="en-US" dirty="0"/>
              <a:t> de </a:t>
            </a:r>
            <a:r>
              <a:rPr lang="en-US" dirty="0" err="1"/>
              <a:t>iterações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 $$$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67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metodos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aplicados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Depende</a:t>
            </a:r>
            <a:r>
              <a:rPr lang="en-US" dirty="0"/>
              <a:t> do </a:t>
            </a:r>
            <a:r>
              <a:rPr lang="en-US" dirty="0" err="1"/>
              <a:t>problema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Seleciona</a:t>
            </a:r>
            <a:r>
              <a:rPr lang="en-US" dirty="0"/>
              <a:t> um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indivíduos</a:t>
            </a:r>
            <a:r>
              <a:rPr lang="en-US" dirty="0"/>
              <a:t> para o crossover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17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Probabilidade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, o material </a:t>
            </a:r>
            <a:r>
              <a:rPr lang="en-US" dirty="0" err="1"/>
              <a:t>genetico</a:t>
            </a:r>
            <a:r>
              <a:rPr lang="en-US" dirty="0"/>
              <a:t> se </a:t>
            </a:r>
            <a:r>
              <a:rPr lang="en-US" dirty="0" err="1"/>
              <a:t>misturar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Troca</a:t>
            </a:r>
            <a:r>
              <a:rPr lang="en-US" dirty="0"/>
              <a:t> de material entre a </a:t>
            </a:r>
            <a:r>
              <a:rPr lang="en-US" dirty="0" err="1"/>
              <a:t>populacao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Muitos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possíveis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conhecidos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o one-point e two-point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Tem</a:t>
            </a:r>
            <a:r>
              <a:rPr lang="en-US" dirty="0"/>
              <a:t> que </a:t>
            </a:r>
            <a:r>
              <a:rPr lang="en-US" dirty="0" err="1"/>
              <a:t>levar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consideração</a:t>
            </a:r>
            <a:r>
              <a:rPr lang="en-US" dirty="0"/>
              <a:t> se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repetir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52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Garante</a:t>
            </a:r>
            <a:r>
              <a:rPr lang="en-US" dirty="0"/>
              <a:t> a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uniforimidade</a:t>
            </a:r>
            <a:r>
              <a:rPr lang="en-US" dirty="0"/>
              <a:t> da </a:t>
            </a:r>
            <a:r>
              <a:rPr lang="en-US" dirty="0" err="1"/>
              <a:t>população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levar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se o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aceita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repetições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63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colaborativo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voluntaries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 de dados </a:t>
            </a:r>
            <a:r>
              <a:rPr lang="en-US" dirty="0" err="1"/>
              <a:t>aberta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Dados das </a:t>
            </a:r>
            <a:r>
              <a:rPr lang="en-US" dirty="0" err="1"/>
              <a:t>ruas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Comprimento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Ligações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Usado</a:t>
            </a:r>
            <a:r>
              <a:rPr lang="en-US" dirty="0"/>
              <a:t> para </a:t>
            </a:r>
            <a:r>
              <a:rPr lang="en-US" dirty="0" err="1"/>
              <a:t>construir</a:t>
            </a:r>
            <a:r>
              <a:rPr lang="en-US" dirty="0"/>
              <a:t> o </a:t>
            </a:r>
            <a:r>
              <a:rPr lang="en-US" dirty="0" err="1"/>
              <a:t>grafo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Organizado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NODES e WAYS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565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Pacote Python para </a:t>
            </a:r>
            <a:r>
              <a:rPr lang="en-US" dirty="0" err="1"/>
              <a:t>acender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dados do OSM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Download de </a:t>
            </a:r>
            <a:r>
              <a:rPr lang="en-US" dirty="0" err="1"/>
              <a:t>freguesias</a:t>
            </a:r>
            <a:r>
              <a:rPr lang="en-US" dirty="0"/>
              <a:t> (CAMPOLIDE)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Faz</a:t>
            </a:r>
            <a:r>
              <a:rPr lang="en-US" dirty="0"/>
              <a:t> a </a:t>
            </a:r>
            <a:r>
              <a:rPr lang="en-US" dirty="0" err="1"/>
              <a:t>limpeza</a:t>
            </a:r>
            <a:r>
              <a:rPr lang="en-US" dirty="0"/>
              <a:t> de dados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19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Apenas</a:t>
            </a:r>
            <a:r>
              <a:rPr lang="en-US" dirty="0"/>
              <a:t> </a:t>
            </a:r>
            <a:r>
              <a:rPr lang="en-US" dirty="0" err="1"/>
              <a:t>ruas</a:t>
            </a:r>
            <a:r>
              <a:rPr lang="en-US" dirty="0"/>
              <a:t> com tags com </a:t>
            </a:r>
            <a:r>
              <a:rPr lang="en-US" dirty="0" err="1"/>
              <a:t>valores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RESIDENCIAL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SECUNDARIA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473 edges and 274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67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Lista</a:t>
            </a:r>
            <a:r>
              <a:rPr lang="en-US" dirty="0"/>
              <a:t> edges </a:t>
            </a:r>
            <a:r>
              <a:rPr lang="en-US" dirty="0" err="1"/>
              <a:t>correspondetes</a:t>
            </a:r>
            <a:r>
              <a:rPr lang="en-US" dirty="0"/>
              <a:t> para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servir</a:t>
            </a:r>
            <a:r>
              <a:rPr lang="en-US" dirty="0"/>
              <a:t> 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rua</a:t>
            </a:r>
            <a:r>
              <a:rPr lang="en-US" dirty="0"/>
              <a:t> </a:t>
            </a:r>
            <a:r>
              <a:rPr lang="en-US" dirty="0" err="1"/>
              <a:t>pequena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vezes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server AB </a:t>
            </a:r>
            <a:r>
              <a:rPr lang="en-US" dirty="0" err="1"/>
              <a:t>ou</a:t>
            </a:r>
            <a:r>
              <a:rPr lang="en-US" dirty="0"/>
              <a:t> 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49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distancia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entre </a:t>
            </a:r>
            <a:r>
              <a:rPr lang="en-US" dirty="0" err="1"/>
              <a:t>nós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para resolver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e </a:t>
            </a:r>
            <a:r>
              <a:rPr lang="en-US" dirty="0" err="1"/>
              <a:t>calcular</a:t>
            </a:r>
            <a:r>
              <a:rPr lang="en-US" dirty="0"/>
              <a:t> </a:t>
            </a:r>
            <a:r>
              <a:rPr lang="en-US" dirty="0" err="1"/>
              <a:t>distância</a:t>
            </a:r>
            <a:r>
              <a:rPr lang="en-US" dirty="0"/>
              <a:t> entre </a:t>
            </a:r>
            <a:r>
              <a:rPr lang="en-US" dirty="0" err="1"/>
              <a:t>arestas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equação</a:t>
            </a:r>
            <a:r>
              <a:rPr lang="en-US" dirty="0"/>
              <a:t> da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aresta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Segunda </a:t>
            </a:r>
            <a:r>
              <a:rPr lang="en-US" dirty="0" err="1"/>
              <a:t>equação</a:t>
            </a:r>
            <a:r>
              <a:rPr lang="en-US" dirty="0"/>
              <a:t> entre </a:t>
            </a:r>
            <a:r>
              <a:rPr lang="en-US" dirty="0" err="1"/>
              <a:t>arestas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 GA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o </a:t>
            </a:r>
            <a:r>
              <a:rPr lang="en-US" dirty="0" err="1"/>
              <a:t>acesso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mãos</a:t>
            </a:r>
            <a:r>
              <a:rPr lang="en-US" dirty="0"/>
              <a:t> </a:t>
            </a:r>
            <a:r>
              <a:rPr lang="en-US" dirty="0" err="1"/>
              <a:t>rapido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08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Proposta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pesquisadores</a:t>
            </a:r>
            <a:r>
              <a:rPr lang="en-US" dirty="0"/>
              <a:t> de COIMBRA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VRP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encaixada</a:t>
            </a:r>
            <a:r>
              <a:rPr lang="en-US" dirty="0"/>
              <a:t> no CARP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Representa</a:t>
            </a:r>
            <a:r>
              <a:rPr lang="en-US" dirty="0"/>
              <a:t> o </a:t>
            </a:r>
            <a:r>
              <a:rPr lang="en-US" dirty="0" err="1"/>
              <a:t>problema</a:t>
            </a:r>
            <a:r>
              <a:rPr lang="en-US" dirty="0"/>
              <a:t> com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Numero</a:t>
            </a:r>
            <a:r>
              <a:rPr lang="en-US" dirty="0"/>
              <a:t> de </a:t>
            </a:r>
            <a:r>
              <a:rPr lang="en-US" dirty="0" err="1"/>
              <a:t>veiculos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Arestas</a:t>
            </a:r>
            <a:r>
              <a:rPr lang="en-US" dirty="0"/>
              <a:t> </a:t>
            </a:r>
            <a:r>
              <a:rPr lang="en-US" dirty="0" err="1"/>
              <a:t>servidas</a:t>
            </a:r>
            <a:r>
              <a:rPr lang="en-US" dirty="0"/>
              <a:t>, e </a:t>
            </a:r>
            <a:r>
              <a:rPr lang="en-US" dirty="0" err="1"/>
              <a:t>ordem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choromosomo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 </a:t>
            </a:r>
            <a:r>
              <a:rPr lang="en-US" dirty="0" err="1"/>
              <a:t>válida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82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ambientais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Aquecimento</a:t>
            </a:r>
            <a:r>
              <a:rPr lang="en-US" dirty="0"/>
              <a:t> global;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Poluição</a:t>
            </a:r>
            <a:r>
              <a:rPr lang="en-US" dirty="0"/>
              <a:t> do </a:t>
            </a:r>
            <a:r>
              <a:rPr lang="en-US" dirty="0" err="1"/>
              <a:t>ar</a:t>
            </a:r>
            <a:r>
              <a:rPr lang="en-US" dirty="0"/>
              <a:t>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Redução</a:t>
            </a:r>
            <a:r>
              <a:rPr lang="en-US" dirty="0"/>
              <a:t> da </a:t>
            </a:r>
            <a:r>
              <a:rPr lang="en-US" dirty="0" err="1"/>
              <a:t>biodiversidade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Megacidades</a:t>
            </a:r>
            <a:r>
              <a:rPr lang="en-US" dirty="0"/>
              <a:t> </a:t>
            </a:r>
            <a:r>
              <a:rPr lang="en-US" dirty="0" err="1"/>
              <a:t>vão</a:t>
            </a:r>
            <a:r>
              <a:rPr lang="en-US" dirty="0"/>
              <a:t> </a:t>
            </a:r>
            <a:r>
              <a:rPr lang="en-US" dirty="0" err="1"/>
              <a:t>surgir</a:t>
            </a:r>
            <a:r>
              <a:rPr lang="en-US" dirty="0"/>
              <a:t> (</a:t>
            </a:r>
            <a:r>
              <a:rPr lang="en-US" dirty="0" err="1"/>
              <a:t>mais</a:t>
            </a:r>
            <a:r>
              <a:rPr lang="en-US" dirty="0"/>
              <a:t> de 10 MILHOES de </a:t>
            </a:r>
            <a:r>
              <a:rPr lang="en-US" dirty="0" err="1"/>
              <a:t>habitantes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602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Distancia</a:t>
            </a:r>
            <a:r>
              <a:rPr lang="en-US" dirty="0"/>
              <a:t> do </a:t>
            </a:r>
            <a:r>
              <a:rPr lang="en-US" dirty="0" err="1"/>
              <a:t>deposito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edge, e da ultima edge </a:t>
            </a:r>
            <a:r>
              <a:rPr lang="en-US" dirty="0" err="1"/>
              <a:t>até</a:t>
            </a:r>
            <a:r>
              <a:rPr lang="en-US" dirty="0"/>
              <a:t> o </a:t>
            </a:r>
            <a:r>
              <a:rPr lang="en-US" dirty="0" err="1"/>
              <a:t>deposito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utilizada</a:t>
            </a:r>
            <a:r>
              <a:rPr lang="en-US" dirty="0"/>
              <a:t> para </a:t>
            </a:r>
            <a:r>
              <a:rPr lang="en-US" dirty="0" err="1"/>
              <a:t>pegar</a:t>
            </a:r>
            <a:r>
              <a:rPr lang="en-US" dirty="0"/>
              <a:t> </a:t>
            </a:r>
            <a:r>
              <a:rPr lang="en-US" dirty="0" err="1"/>
              <a:t>esses</a:t>
            </a:r>
            <a:r>
              <a:rPr lang="en-US" dirty="0"/>
              <a:t>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subtração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para </a:t>
            </a:r>
            <a:r>
              <a:rPr lang="en-US" dirty="0" err="1"/>
              <a:t>previnir</a:t>
            </a:r>
            <a:r>
              <a:rPr lang="en-US" dirty="0"/>
              <a:t> a </a:t>
            </a:r>
            <a:r>
              <a:rPr lang="en-US" dirty="0" err="1"/>
              <a:t>contagem</a:t>
            </a:r>
            <a:r>
              <a:rPr lang="en-US" dirty="0"/>
              <a:t> </a:t>
            </a:r>
            <a:r>
              <a:rPr lang="en-US" dirty="0" err="1"/>
              <a:t>duplicada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figura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menor</a:t>
            </a:r>
            <a:r>
              <a:rPr lang="en-US" dirty="0"/>
              <a:t> fitness </a:t>
            </a:r>
            <a:r>
              <a:rPr lang="en-US" dirty="0" err="1"/>
              <a:t>melhor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 fitness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guardado</a:t>
            </a:r>
            <a:r>
              <a:rPr lang="en-US" dirty="0"/>
              <a:t> no </a:t>
            </a:r>
            <a:r>
              <a:rPr lang="en-US" dirty="0" err="1"/>
              <a:t>cromosomo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acontecer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998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estoura</a:t>
            </a:r>
            <a:r>
              <a:rPr lang="en-US" dirty="0"/>
              <a:t> a </a:t>
            </a:r>
            <a:r>
              <a:rPr lang="en-US" dirty="0" err="1"/>
              <a:t>capacidate</a:t>
            </a:r>
            <a:r>
              <a:rPr lang="en-US" dirty="0"/>
              <a:t>, o ARC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armazenado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array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Ao</a:t>
            </a:r>
            <a:r>
              <a:rPr lang="en-US" dirty="0"/>
              <a:t> final do </a:t>
            </a:r>
            <a:r>
              <a:rPr lang="en-US" dirty="0" err="1"/>
              <a:t>processo</a:t>
            </a:r>
            <a:r>
              <a:rPr lang="en-US" dirty="0"/>
              <a:t> de crossover, </a:t>
            </a:r>
            <a:r>
              <a:rPr lang="en-US" dirty="0" err="1"/>
              <a:t>todos</a:t>
            </a:r>
            <a:r>
              <a:rPr lang="en-US" dirty="0"/>
              <a:t> ARCs que </a:t>
            </a:r>
            <a:r>
              <a:rPr lang="en-US" dirty="0" err="1"/>
              <a:t>estiverem</a:t>
            </a:r>
            <a:r>
              <a:rPr lang="en-US" dirty="0"/>
              <a:t> no array </a:t>
            </a:r>
            <a:r>
              <a:rPr lang="en-US" dirty="0" err="1"/>
              <a:t>vao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inseridos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o Initialization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31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soluções</a:t>
            </a:r>
            <a:r>
              <a:rPr lang="en-US" dirty="0"/>
              <a:t> </a:t>
            </a:r>
            <a:r>
              <a:rPr lang="en-US" dirty="0" err="1"/>
              <a:t>válidas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3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probabilidade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soluções</a:t>
            </a:r>
            <a:r>
              <a:rPr lang="en-US" dirty="0"/>
              <a:t> </a:t>
            </a:r>
            <a:r>
              <a:rPr lang="en-US" dirty="0" err="1"/>
              <a:t>válidas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5795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857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rota</a:t>
            </a:r>
            <a:r>
              <a:rPr lang="en-US" dirty="0"/>
              <a:t> que </a:t>
            </a:r>
            <a:r>
              <a:rPr lang="en-US" dirty="0" err="1"/>
              <a:t>passa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Campolide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passar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freguesias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% da </a:t>
            </a:r>
            <a:r>
              <a:rPr lang="en-US" dirty="0" err="1"/>
              <a:t>coleta</a:t>
            </a:r>
            <a:r>
              <a:rPr lang="en-US" dirty="0"/>
              <a:t> da </a:t>
            </a:r>
            <a:r>
              <a:rPr lang="en-US" dirty="0" err="1"/>
              <a:t>rota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calculada</a:t>
            </a:r>
            <a:r>
              <a:rPr lang="en-US" dirty="0"/>
              <a:t> </a:t>
            </a:r>
            <a:r>
              <a:rPr lang="en-US" dirty="0" err="1"/>
              <a:t>considerando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as </a:t>
            </a:r>
            <a:r>
              <a:rPr lang="en-US" dirty="0" err="1"/>
              <a:t>ruas</a:t>
            </a:r>
            <a:r>
              <a:rPr lang="en-US" dirty="0"/>
              <a:t> de Campolide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Apenas</a:t>
            </a:r>
            <a:r>
              <a:rPr lang="en-US" dirty="0"/>
              <a:t> a </a:t>
            </a:r>
            <a:r>
              <a:rPr lang="en-US" dirty="0" err="1"/>
              <a:t>coleta</a:t>
            </a:r>
            <a:r>
              <a:rPr lang="en-US" dirty="0"/>
              <a:t> de </a:t>
            </a:r>
            <a:r>
              <a:rPr lang="en-US" dirty="0" err="1"/>
              <a:t>plástico</a:t>
            </a:r>
            <a:r>
              <a:rPr lang="en-US" dirty="0"/>
              <a:t> e metal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considerada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389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Executa</a:t>
            </a:r>
            <a:r>
              <a:rPr lang="en-US" dirty="0"/>
              <a:t> o </a:t>
            </a:r>
            <a:r>
              <a:rPr lang="en-US" dirty="0" err="1"/>
              <a:t>algoritmo</a:t>
            </a:r>
            <a:r>
              <a:rPr lang="en-US" dirty="0"/>
              <a:t> 10X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combinação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10,000 </a:t>
            </a:r>
            <a:r>
              <a:rPr lang="en-US" dirty="0" err="1"/>
              <a:t>interações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execução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TOTAL: 360 </a:t>
            </a:r>
            <a:r>
              <a:rPr lang="en-US" dirty="0" err="1"/>
              <a:t>execuções</a:t>
            </a:r>
            <a:r>
              <a:rPr lang="en-US" dirty="0"/>
              <a:t> e 3.600.000 </a:t>
            </a:r>
            <a:r>
              <a:rPr lang="en-US" dirty="0" err="1"/>
              <a:t>iterações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168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770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389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20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040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melhores</a:t>
            </a:r>
            <a:r>
              <a:rPr lang="en-US" dirty="0"/>
              <a:t> </a:t>
            </a:r>
            <a:r>
              <a:rPr lang="en-US" dirty="0" err="1"/>
              <a:t>parametros</a:t>
            </a:r>
            <a:r>
              <a:rPr lang="en-US" dirty="0"/>
              <a:t>, o </a:t>
            </a:r>
            <a:r>
              <a:rPr lang="en-US" dirty="0" err="1"/>
              <a:t>algoritmo</a:t>
            </a:r>
            <a:r>
              <a:rPr lang="en-US" dirty="0"/>
              <a:t> </a:t>
            </a:r>
            <a:r>
              <a:rPr lang="en-US" dirty="0" err="1"/>
              <a:t>correu</a:t>
            </a:r>
            <a:r>
              <a:rPr lang="en-US" dirty="0"/>
              <a:t> 10 </a:t>
            </a:r>
            <a:r>
              <a:rPr lang="en-US" dirty="0" err="1"/>
              <a:t>vezes</a:t>
            </a:r>
            <a:r>
              <a:rPr lang="en-US" dirty="0"/>
              <a:t>, e a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execução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escolhida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Representação</a:t>
            </a:r>
            <a:r>
              <a:rPr lang="en-US" dirty="0"/>
              <a:t> visual do </a:t>
            </a:r>
            <a:r>
              <a:rPr lang="en-US" dirty="0" err="1"/>
              <a:t>resultado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rota</a:t>
            </a:r>
            <a:r>
              <a:rPr lang="en-US" dirty="0"/>
              <a:t> </a:t>
            </a:r>
            <a:r>
              <a:rPr lang="en-US" dirty="0" err="1"/>
              <a:t>inicia</a:t>
            </a:r>
            <a:r>
              <a:rPr lang="en-US" dirty="0"/>
              <a:t> e </a:t>
            </a:r>
            <a:r>
              <a:rPr lang="en-US" dirty="0" err="1"/>
              <a:t>finaliza</a:t>
            </a:r>
            <a:r>
              <a:rPr lang="en-US" dirty="0"/>
              <a:t> no </a:t>
            </a:r>
            <a:r>
              <a:rPr lang="en-US" dirty="0" err="1"/>
              <a:t>deposito</a:t>
            </a:r>
            <a:r>
              <a:rPr lang="en-US" dirty="0"/>
              <a:t>, </a:t>
            </a:r>
            <a:r>
              <a:rPr lang="en-US" dirty="0" err="1"/>
              <a:t>ponto</a:t>
            </a:r>
            <a:r>
              <a:rPr lang="en-US" dirty="0"/>
              <a:t> VERMELHO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758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Exemplo</a:t>
            </a:r>
            <a:r>
              <a:rPr lang="en-US" dirty="0"/>
              <a:t> das </a:t>
            </a:r>
            <a:r>
              <a:rPr lang="en-US" dirty="0" err="1"/>
              <a:t>rotas</a:t>
            </a:r>
            <a:r>
              <a:rPr lang="en-US" dirty="0"/>
              <a:t> </a:t>
            </a:r>
            <a:r>
              <a:rPr lang="en-US" dirty="0" err="1"/>
              <a:t>geradas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Mostra</a:t>
            </a:r>
            <a:r>
              <a:rPr lang="en-US" dirty="0"/>
              <a:t> </a:t>
            </a:r>
            <a:r>
              <a:rPr lang="en-US" dirty="0" err="1"/>
              <a:t>claramente</a:t>
            </a:r>
            <a:r>
              <a:rPr lang="en-US" dirty="0"/>
              <a:t> que as </a:t>
            </a:r>
            <a:r>
              <a:rPr lang="en-US" dirty="0" err="1"/>
              <a:t>rotas</a:t>
            </a:r>
            <a:r>
              <a:rPr lang="en-US" dirty="0"/>
              <a:t> se </a:t>
            </a:r>
            <a:r>
              <a:rPr lang="en-US" dirty="0" err="1"/>
              <a:t>concentram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rota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vista </a:t>
            </a:r>
            <a:r>
              <a:rPr lang="en-US" dirty="0" err="1"/>
              <a:t>olhando</a:t>
            </a:r>
            <a:r>
              <a:rPr lang="en-US" dirty="0"/>
              <a:t> a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gerada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algoritmo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647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Exemplo</a:t>
            </a:r>
            <a:r>
              <a:rPr lang="en-US" dirty="0"/>
              <a:t> das </a:t>
            </a:r>
            <a:r>
              <a:rPr lang="en-US" dirty="0" err="1"/>
              <a:t>rotas</a:t>
            </a:r>
            <a:r>
              <a:rPr lang="en-US" dirty="0"/>
              <a:t> </a:t>
            </a:r>
            <a:r>
              <a:rPr lang="en-US" dirty="0" err="1"/>
              <a:t>geradas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Mostra</a:t>
            </a:r>
            <a:r>
              <a:rPr lang="en-US" dirty="0"/>
              <a:t> </a:t>
            </a:r>
            <a:r>
              <a:rPr lang="en-US" dirty="0" err="1"/>
              <a:t>claramente</a:t>
            </a:r>
            <a:r>
              <a:rPr lang="en-US" dirty="0"/>
              <a:t> que as </a:t>
            </a:r>
            <a:r>
              <a:rPr lang="en-US" dirty="0" err="1"/>
              <a:t>rotas</a:t>
            </a:r>
            <a:r>
              <a:rPr lang="en-US" dirty="0"/>
              <a:t> se </a:t>
            </a:r>
            <a:r>
              <a:rPr lang="en-US" dirty="0" err="1"/>
              <a:t>concentram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rota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vista </a:t>
            </a:r>
            <a:r>
              <a:rPr lang="en-US" dirty="0" err="1"/>
              <a:t>olhando</a:t>
            </a:r>
            <a:r>
              <a:rPr lang="en-US" dirty="0"/>
              <a:t> a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gerada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algoritmo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02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739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aplicado</a:t>
            </a:r>
            <a:r>
              <a:rPr lang="en-US" dirty="0"/>
              <a:t> a </a:t>
            </a:r>
            <a:r>
              <a:rPr lang="en-US" dirty="0" err="1"/>
              <a:t>instancias</a:t>
            </a:r>
            <a:r>
              <a:rPr lang="en-US" dirty="0"/>
              <a:t> </a:t>
            </a:r>
            <a:r>
              <a:rPr lang="en-US" dirty="0" err="1"/>
              <a:t>maiores</a:t>
            </a:r>
            <a:r>
              <a:rPr lang="en-US" dirty="0"/>
              <a:t> </a:t>
            </a:r>
            <a:r>
              <a:rPr lang="en-US" dirty="0" err="1"/>
              <a:t>visto</a:t>
            </a:r>
            <a:r>
              <a:rPr lang="en-US" dirty="0"/>
              <a:t> que o </a:t>
            </a:r>
            <a:r>
              <a:rPr lang="en-US" dirty="0" err="1"/>
              <a:t>algoritmo</a:t>
            </a:r>
            <a:r>
              <a:rPr lang="en-US" dirty="0"/>
              <a:t> se </a:t>
            </a:r>
            <a:r>
              <a:rPr lang="en-US" dirty="0" err="1"/>
              <a:t>comportou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e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espaço</a:t>
            </a:r>
            <a:r>
              <a:rPr lang="en-US" dirty="0"/>
              <a:t> para </a:t>
            </a:r>
            <a:r>
              <a:rPr lang="en-US" dirty="0" err="1"/>
              <a:t>otimização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Para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caminhoes</a:t>
            </a:r>
            <a:r>
              <a:rPr lang="en-US" dirty="0"/>
              <a:t> com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capacidades</a:t>
            </a:r>
            <a:r>
              <a:rPr lang="en-US" dirty="0"/>
              <a:t> </a:t>
            </a:r>
            <a:r>
              <a:rPr lang="en-US" dirty="0" err="1"/>
              <a:t>serem</a:t>
            </a:r>
            <a:r>
              <a:rPr lang="en-US" dirty="0"/>
              <a:t> </a:t>
            </a:r>
            <a:r>
              <a:rPr lang="en-US" dirty="0" err="1"/>
              <a:t>considerados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 </a:t>
            </a:r>
            <a:r>
              <a:rPr lang="en-US" dirty="0" err="1"/>
              <a:t>ótima</a:t>
            </a:r>
            <a:r>
              <a:rPr lang="en-US" dirty="0"/>
              <a:t>,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ruas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869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Depois</a:t>
            </a:r>
            <a:r>
              <a:rPr lang="en-US" dirty="0"/>
              <a:t> da </a:t>
            </a:r>
            <a:r>
              <a:rPr lang="en-US" dirty="0" err="1"/>
              <a:t>largura</a:t>
            </a:r>
            <a:r>
              <a:rPr lang="en-US" dirty="0"/>
              <a:t> das </a:t>
            </a:r>
            <a:r>
              <a:rPr lang="en-US" dirty="0" err="1"/>
              <a:t>ruas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inserida</a:t>
            </a:r>
            <a:r>
              <a:rPr lang="en-US" dirty="0"/>
              <a:t>, </a:t>
            </a:r>
            <a:r>
              <a:rPr lang="en-US" dirty="0" err="1"/>
              <a:t>faz</a:t>
            </a:r>
            <a:r>
              <a:rPr lang="en-US" dirty="0"/>
              <a:t> </a:t>
            </a:r>
            <a:r>
              <a:rPr lang="en-US" dirty="0" err="1"/>
              <a:t>sentido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otimização</a:t>
            </a:r>
            <a:r>
              <a:rPr lang="en-US" dirty="0"/>
              <a:t> multi-objective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PARETO frontier: </a:t>
            </a:r>
            <a:r>
              <a:rPr lang="en-US" dirty="0" err="1"/>
              <a:t>numero</a:t>
            </a:r>
            <a:r>
              <a:rPr lang="en-US" dirty="0"/>
              <a:t> de </a:t>
            </a:r>
            <a:r>
              <a:rPr lang="en-US" dirty="0" err="1"/>
              <a:t>caminhoes</a:t>
            </a:r>
            <a:r>
              <a:rPr lang="en-US" dirty="0"/>
              <a:t> e </a:t>
            </a:r>
            <a:r>
              <a:rPr lang="en-US" dirty="0" err="1"/>
              <a:t>distancia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U-turn </a:t>
            </a:r>
            <a:r>
              <a:rPr lang="en-US" dirty="0" err="1"/>
              <a:t>pode</a:t>
            </a:r>
            <a:r>
              <a:rPr lang="en-US" dirty="0"/>
              <a:t> se resolver </a:t>
            </a:r>
            <a:r>
              <a:rPr lang="en-US" dirty="0" err="1"/>
              <a:t>mudando</a:t>
            </a:r>
            <a:r>
              <a:rPr lang="en-US" dirty="0"/>
              <a:t> o </a:t>
            </a:r>
            <a:r>
              <a:rPr lang="en-US" dirty="0" err="1"/>
              <a:t>grafo</a:t>
            </a:r>
            <a:r>
              <a:rPr lang="en-US" dirty="0"/>
              <a:t> para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de </a:t>
            </a:r>
            <a:r>
              <a:rPr lang="en-US" dirty="0" err="1"/>
              <a:t>possiveis</a:t>
            </a:r>
            <a:r>
              <a:rPr lang="en-US" dirty="0"/>
              <a:t> </a:t>
            </a:r>
            <a:r>
              <a:rPr lang="en-US" dirty="0" err="1"/>
              <a:t>sucessores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edge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Previsao</a:t>
            </a:r>
            <a:r>
              <a:rPr lang="en-US" dirty="0"/>
              <a:t> do </a:t>
            </a:r>
            <a:r>
              <a:rPr lang="en-US" dirty="0" err="1"/>
              <a:t>lixo</a:t>
            </a:r>
            <a:r>
              <a:rPr lang="en-US" dirty="0"/>
              <a:t> </a:t>
            </a:r>
            <a:r>
              <a:rPr lang="en-US" dirty="0" err="1"/>
              <a:t>coletado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Ter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algoritmo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externos</a:t>
            </a:r>
            <a:r>
              <a:rPr lang="en-US" dirty="0"/>
              <a:t>, </a:t>
            </a:r>
            <a:r>
              <a:rPr lang="en-US" dirty="0" err="1"/>
              <a:t>chuva</a:t>
            </a:r>
            <a:r>
              <a:rPr lang="en-US" dirty="0"/>
              <a:t>, tempo </a:t>
            </a:r>
            <a:r>
              <a:rPr lang="en-US" dirty="0" err="1"/>
              <a:t>quente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34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Urbanização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2014: 54%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2050: 66%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98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quantidade</a:t>
            </a:r>
            <a:r>
              <a:rPr lang="en-US" dirty="0"/>
              <a:t> de </a:t>
            </a:r>
            <a:r>
              <a:rPr lang="en-US" dirty="0" err="1"/>
              <a:t>lixo</a:t>
            </a:r>
            <a:r>
              <a:rPr lang="en-US" dirty="0"/>
              <a:t> </a:t>
            </a:r>
            <a:r>
              <a:rPr lang="en-US" dirty="0" err="1"/>
              <a:t>produzida</a:t>
            </a:r>
            <a:r>
              <a:rPr lang="en-US" dirty="0"/>
              <a:t> </a:t>
            </a:r>
            <a:r>
              <a:rPr lang="en-US" dirty="0" err="1"/>
              <a:t>vem</a:t>
            </a:r>
            <a:r>
              <a:rPr lang="en-US" dirty="0"/>
              <a:t> </a:t>
            </a:r>
            <a:r>
              <a:rPr lang="en-US" dirty="0" err="1"/>
              <a:t>aumentando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Hoje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maiores</a:t>
            </a:r>
            <a:r>
              <a:rPr lang="en-US" dirty="0"/>
              <a:t> </a:t>
            </a:r>
            <a:r>
              <a:rPr lang="en-US" dirty="0" err="1"/>
              <a:t>produtores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desenvolvidos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Com a </a:t>
            </a:r>
            <a:r>
              <a:rPr lang="en-US" dirty="0" err="1"/>
              <a:t>ascensão</a:t>
            </a:r>
            <a:r>
              <a:rPr lang="en-US" dirty="0"/>
              <a:t> das </a:t>
            </a:r>
            <a:r>
              <a:rPr lang="en-US" dirty="0" err="1"/>
              <a:t>cidades</a:t>
            </a:r>
            <a:r>
              <a:rPr lang="en-US" dirty="0"/>
              <a:t>, </a:t>
            </a:r>
            <a:r>
              <a:rPr lang="en-US" dirty="0" err="1"/>
              <a:t>ve</a:t>
            </a:r>
            <a:r>
              <a:rPr lang="en-US" dirty="0"/>
              <a:t>-se um </a:t>
            </a:r>
            <a:r>
              <a:rPr lang="en-US" dirty="0" err="1"/>
              <a:t>mudança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atuais</a:t>
            </a:r>
            <a:r>
              <a:rPr lang="en-US" dirty="0"/>
              <a:t> </a:t>
            </a:r>
            <a:r>
              <a:rPr lang="en-US" dirty="0" err="1"/>
              <a:t>paises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desenvolvilmento</a:t>
            </a:r>
            <a:r>
              <a:rPr lang="en-US" dirty="0"/>
              <a:t> </a:t>
            </a:r>
            <a:r>
              <a:rPr lang="en-US" dirty="0" err="1"/>
              <a:t>aumentarem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producao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65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Um dos </a:t>
            </a:r>
            <a:r>
              <a:rPr lang="en-US" dirty="0" err="1"/>
              <a:t>maiores</a:t>
            </a:r>
            <a:r>
              <a:rPr lang="en-US" dirty="0"/>
              <a:t> </a:t>
            </a:r>
            <a:r>
              <a:rPr lang="en-US" dirty="0" err="1"/>
              <a:t>desafios</a:t>
            </a:r>
            <a:r>
              <a:rPr lang="en-US" dirty="0"/>
              <a:t> socio-</a:t>
            </a:r>
            <a:r>
              <a:rPr lang="en-US" dirty="0" err="1"/>
              <a:t>economicos</a:t>
            </a:r>
            <a:r>
              <a:rPr lang="en-US" dirty="0"/>
              <a:t> (</a:t>
            </a:r>
            <a:r>
              <a:rPr lang="en-US" dirty="0" err="1"/>
              <a:t>mais</a:t>
            </a:r>
            <a:r>
              <a:rPr lang="en-US" dirty="0"/>
              <a:t> IMPACTANTE no CURTO-PRAZO)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Coleta</a:t>
            </a:r>
            <a:r>
              <a:rPr lang="en-US" dirty="0"/>
              <a:t> de </a:t>
            </a:r>
            <a:r>
              <a:rPr lang="en-US" dirty="0" err="1"/>
              <a:t>lixo</a:t>
            </a:r>
            <a:r>
              <a:rPr lang="en-US" dirty="0"/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Coleta</a:t>
            </a:r>
            <a:r>
              <a:rPr lang="en-US" dirty="0"/>
              <a:t> e </a:t>
            </a:r>
            <a:r>
              <a:rPr lang="en-US" dirty="0" err="1"/>
              <a:t>transporte</a:t>
            </a:r>
            <a:r>
              <a:rPr lang="en-US" dirty="0"/>
              <a:t> 60-80% $$$ de </a:t>
            </a:r>
            <a:r>
              <a:rPr lang="en-US" dirty="0" err="1"/>
              <a:t>toda</a:t>
            </a:r>
            <a:r>
              <a:rPr lang="en-US" dirty="0"/>
              <a:t> </a:t>
            </a:r>
            <a:r>
              <a:rPr lang="en-US" dirty="0" err="1"/>
              <a:t>gestão</a:t>
            </a:r>
            <a:r>
              <a:rPr lang="en-US" dirty="0"/>
              <a:t> do </a:t>
            </a:r>
            <a:r>
              <a:rPr lang="en-US" dirty="0" err="1"/>
              <a:t>lixo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Exige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trabalho</a:t>
            </a:r>
            <a:r>
              <a:rPr lang="en-US" dirty="0"/>
              <a:t> individual e de </a:t>
            </a:r>
            <a:r>
              <a:rPr lang="en-US" dirty="0" err="1"/>
              <a:t>caminhoes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Poorly management can have higher costs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02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Mudanças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cidades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Rápida</a:t>
            </a:r>
            <a:r>
              <a:rPr lang="en-US" dirty="0"/>
              <a:t> </a:t>
            </a:r>
            <a:r>
              <a:rPr lang="en-US" dirty="0" err="1"/>
              <a:t>adaptação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Artigos</a:t>
            </a:r>
            <a:r>
              <a:rPr lang="en-US" dirty="0"/>
              <a:t> de </a:t>
            </a:r>
            <a:r>
              <a:rPr lang="en-US" dirty="0" err="1"/>
              <a:t>setembro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81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Smart cities </a:t>
            </a:r>
            <a:r>
              <a:rPr lang="en-US" dirty="0" err="1"/>
              <a:t>promovem</a:t>
            </a:r>
            <a:r>
              <a:rPr lang="en-US" dirty="0"/>
              <a:t> a </a:t>
            </a:r>
            <a:r>
              <a:rPr lang="en-US" dirty="0" err="1"/>
              <a:t>melhora</a:t>
            </a:r>
            <a:r>
              <a:rPr lang="en-US" dirty="0"/>
              <a:t> das </a:t>
            </a:r>
            <a:r>
              <a:rPr lang="en-US" dirty="0" err="1"/>
              <a:t>condicões</a:t>
            </a:r>
            <a:r>
              <a:rPr lang="en-US" dirty="0"/>
              <a:t> de </a:t>
            </a:r>
            <a:r>
              <a:rPr lang="en-US" dirty="0" err="1"/>
              <a:t>vida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cidades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ICT-driven (</a:t>
            </a: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informática</a:t>
            </a:r>
            <a:r>
              <a:rPr lang="en-US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PODE SER PERIGOSO se </a:t>
            </a:r>
            <a:r>
              <a:rPr lang="en-US" dirty="0" err="1"/>
              <a:t>aplicado</a:t>
            </a:r>
            <a:r>
              <a:rPr lang="en-US" dirty="0"/>
              <a:t> de forma </a:t>
            </a:r>
            <a:r>
              <a:rPr lang="en-US" dirty="0" err="1"/>
              <a:t>errada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8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fficeArt object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C666C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1724" y="688481"/>
            <a:ext cx="1997000" cy="2088232"/>
            <a:chOff x="3170459" y="1337327"/>
            <a:chExt cx="1836348" cy="1920240"/>
          </a:xfrm>
        </p:grpSpPr>
        <p:sp>
          <p:nvSpPr>
            <p:cNvPr id="28" name="officeArt object"/>
            <p:cNvSpPr/>
            <p:nvPr/>
          </p:nvSpPr>
          <p:spPr>
            <a:xfrm>
              <a:off x="3178007" y="1357647"/>
              <a:ext cx="1828800" cy="1899920"/>
            </a:xfrm>
            <a:prstGeom prst="rect">
              <a:avLst/>
            </a:prstGeom>
            <a:solidFill>
              <a:srgbClr val="5C666C"/>
            </a:solidFill>
            <a:ln w="12700" cap="flat">
              <a:noFill/>
              <a:miter lim="4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officeArt object"/>
            <p:cNvSpPr/>
            <p:nvPr/>
          </p:nvSpPr>
          <p:spPr>
            <a:xfrm>
              <a:off x="3175978" y="1337327"/>
              <a:ext cx="1828165" cy="633095"/>
            </a:xfrm>
            <a:prstGeom prst="rect">
              <a:avLst/>
            </a:prstGeom>
            <a:solidFill>
              <a:srgbClr val="BFD630"/>
            </a:solidFill>
            <a:ln w="12700" cap="flat">
              <a:noFill/>
              <a:miter lim="4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officeArt object"/>
            <p:cNvSpPr/>
            <p:nvPr/>
          </p:nvSpPr>
          <p:spPr>
            <a:xfrm>
              <a:off x="3170459" y="2592760"/>
              <a:ext cx="130175" cy="646744"/>
            </a:xfrm>
            <a:prstGeom prst="rect">
              <a:avLst/>
            </a:prstGeom>
            <a:solidFill>
              <a:srgbClr val="BFD630"/>
            </a:solidFill>
            <a:ln w="12700" cap="flat">
              <a:solidFill>
                <a:srgbClr val="BFD62F"/>
              </a:solidFill>
              <a:miter lim="400000"/>
            </a:ln>
            <a:effectLst/>
          </p:spPr>
          <p:txBody>
            <a:bodyPr anchor="ctr"/>
            <a:lstStyle/>
            <a:p>
              <a:endParaRPr lang="en-US" dirty="0"/>
            </a:p>
          </p:txBody>
        </p:sp>
        <p:sp>
          <p:nvSpPr>
            <p:cNvPr id="31" name="officeArt object"/>
            <p:cNvSpPr/>
            <p:nvPr/>
          </p:nvSpPr>
          <p:spPr>
            <a:xfrm>
              <a:off x="3175978" y="1967882"/>
              <a:ext cx="1206500" cy="6330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Shape 1073741830"/>
            <p:cNvSpPr/>
            <p:nvPr/>
          </p:nvSpPr>
          <p:spPr>
            <a:xfrm>
              <a:off x="3374585" y="2627769"/>
              <a:ext cx="1311910" cy="6004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36000" rIns="0" bIns="0" numCol="1" anchor="ctr">
              <a:noAutofit/>
            </a:bodyPr>
            <a:lstStyle/>
            <a:p>
              <a:pPr>
                <a:lnSpc>
                  <a:spcPts val="1500"/>
                </a:lnSpc>
                <a:spcAft>
                  <a:spcPts val="0"/>
                </a:spcAft>
              </a:pPr>
              <a:r>
                <a:rPr lang="en-US" sz="1600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  <a:t>Information</a:t>
              </a:r>
              <a:br>
                <a:rPr lang="en-US" sz="1600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</a:br>
              <a:r>
                <a:rPr lang="en-US" sz="1600" spc="-15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  <a:t>Management</a:t>
              </a:r>
              <a:br>
                <a:rPr lang="en-US" sz="1600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</a:br>
              <a:r>
                <a:rPr lang="en-US" sz="1500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  <a:t>School</a:t>
              </a:r>
              <a:endParaRPr lang="en-US" sz="1100" noProof="0" dirty="0">
                <a:solidFill>
                  <a:srgbClr val="000000"/>
                </a:solidFill>
                <a:effectLst/>
                <a:latin typeface="Circular Std Book" charset="0"/>
                <a:ea typeface="Circular Std Book" charset="0"/>
                <a:cs typeface="Circular Std Book" charset="0"/>
              </a:endParaRPr>
            </a:p>
          </p:txBody>
        </p:sp>
        <p:sp>
          <p:nvSpPr>
            <p:cNvPr id="33" name="Shape 1073741829"/>
            <p:cNvSpPr/>
            <p:nvPr/>
          </p:nvSpPr>
          <p:spPr>
            <a:xfrm>
              <a:off x="3222333" y="1998997"/>
              <a:ext cx="1029970" cy="5708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ts val="4900"/>
                </a:lnSpc>
                <a:spcAft>
                  <a:spcPts val="0"/>
                </a:spcAft>
              </a:pPr>
              <a:r>
                <a:rPr lang="pt-PT" sz="4100" spc="-285" dirty="0">
                  <a:solidFill>
                    <a:srgbClr val="5C656C"/>
                  </a:solidFill>
                  <a:effectLst/>
                  <a:latin typeface="Arial Black" charset="0"/>
                  <a:ea typeface="Arial Unicode MS" charset="0"/>
                  <a:cs typeface="Arial Unicode MS" charset="0"/>
                </a:rPr>
                <a:t>IMS</a:t>
              </a:r>
              <a:endParaRPr lang="en-US" sz="1100" dirty="0">
                <a:solidFill>
                  <a:srgbClr val="000000"/>
                </a:solidFill>
                <a:effectLst/>
                <a:latin typeface="Helvetica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34" name="Shape 1073741829"/>
            <p:cNvSpPr/>
            <p:nvPr/>
          </p:nvSpPr>
          <p:spPr>
            <a:xfrm>
              <a:off x="3221063" y="1371617"/>
              <a:ext cx="1735455" cy="5645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ts val="4900"/>
                </a:lnSpc>
                <a:spcAft>
                  <a:spcPts val="0"/>
                </a:spcAft>
              </a:pPr>
              <a:r>
                <a:rPr lang="pt-PT" sz="4400" spc="-305" dirty="0">
                  <a:solidFill>
                    <a:srgbClr val="FEFFFF"/>
                  </a:solidFill>
                  <a:effectLst/>
                  <a:latin typeface="Arial Black" charset="0"/>
                  <a:ea typeface="Arial Unicode MS" charset="0"/>
                </a:rPr>
                <a:t>NOVA</a:t>
              </a:r>
              <a:endParaRPr lang="en-US" sz="1200" dirty="0">
                <a:effectLst/>
                <a:latin typeface="Times New Roman" charset="0"/>
                <a:ea typeface="Arial Unicode MS" charset="0"/>
              </a:endParaRPr>
            </a:p>
          </p:txBody>
        </p:sp>
      </p:grpSp>
      <p:sp>
        <p:nvSpPr>
          <p:cNvPr id="36" name="officeArt object"/>
          <p:cNvSpPr/>
          <p:nvPr userDrawn="1"/>
        </p:nvSpPr>
        <p:spPr>
          <a:xfrm>
            <a:off x="0" y="0"/>
            <a:ext cx="395536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" name="officeArt object"/>
          <p:cNvSpPr/>
          <p:nvPr userDrawn="1"/>
        </p:nvSpPr>
        <p:spPr>
          <a:xfrm>
            <a:off x="0" y="2768042"/>
            <a:ext cx="827584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3" name="officeArt object"/>
          <p:cNvSpPr/>
          <p:nvPr userDrawn="1"/>
        </p:nvSpPr>
        <p:spPr>
          <a:xfrm>
            <a:off x="0" y="4175318"/>
            <a:ext cx="395536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" name="officeArt object"/>
          <p:cNvSpPr/>
          <p:nvPr userDrawn="1"/>
        </p:nvSpPr>
        <p:spPr>
          <a:xfrm>
            <a:off x="-1" y="3462462"/>
            <a:ext cx="1515650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46" name="officeArt object"/>
          <p:cNvSpPr/>
          <p:nvPr userDrawn="1"/>
        </p:nvSpPr>
        <p:spPr>
          <a:xfrm>
            <a:off x="-1" y="5558554"/>
            <a:ext cx="1515650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" name="officeArt object"/>
          <p:cNvSpPr/>
          <p:nvPr userDrawn="1"/>
        </p:nvSpPr>
        <p:spPr>
          <a:xfrm>
            <a:off x="-1" y="4845698"/>
            <a:ext cx="1021081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49" name="officeArt object"/>
          <p:cNvSpPr/>
          <p:nvPr userDrawn="1"/>
        </p:nvSpPr>
        <p:spPr>
          <a:xfrm>
            <a:off x="-1" y="6247035"/>
            <a:ext cx="395537" cy="610965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6258" y="1122363"/>
            <a:ext cx="763239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3453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121" y="6378151"/>
            <a:ext cx="5841441" cy="43971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5536" y="6410464"/>
            <a:ext cx="2816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Instituto Superior de Estatística e Gestão da Informação</a:t>
            </a:r>
            <a:b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</a:br>
            <a: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Universidade Nova de Lisboa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12121" y="6278892"/>
            <a:ext cx="19868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noProof="0" dirty="0">
                <a:solidFill>
                  <a:srgbClr val="BFD62F"/>
                </a:solidFill>
                <a:latin typeface="Circular Std Book" charset="0"/>
                <a:ea typeface="Circular Std Book" charset="0"/>
                <a:cs typeface="Circular Std Book" charset="0"/>
              </a:rPr>
              <a:t>Acreditações e Certificações</a:t>
            </a:r>
          </a:p>
        </p:txBody>
      </p:sp>
    </p:spTree>
    <p:extLst>
      <p:ext uri="{BB962C8B-B14F-4D97-AF65-F5344CB8AC3E}">
        <p14:creationId xmlns:p14="http://schemas.microsoft.com/office/powerpoint/2010/main" val="2152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7785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28650" y="457200"/>
            <a:ext cx="2950369" cy="1600200"/>
          </a:xfrm>
          <a:prstGeom prst="rect">
            <a:avLst/>
          </a:prstGeom>
          <a:solidFill>
            <a:srgbClr val="F0F1F1"/>
          </a:solidFill>
          <a:ln>
            <a:solidFill>
              <a:srgbClr val="F0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1783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3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5" y="1"/>
            <a:ext cx="856179" cy="892103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28650" y="457200"/>
            <a:ext cx="2950369" cy="1600200"/>
          </a:xfrm>
          <a:prstGeom prst="rect">
            <a:avLst/>
          </a:prstGeom>
          <a:solidFill>
            <a:srgbClr val="F0F1F1"/>
          </a:solidFill>
          <a:ln>
            <a:solidFill>
              <a:srgbClr val="F0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1783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86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49" y="1003300"/>
            <a:ext cx="8329999" cy="528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94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10" name="Rectangle 9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82596" y="365124"/>
            <a:ext cx="1971675" cy="5895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4"/>
            <a:ext cx="6229350" cy="5895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21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42988" y="5869"/>
            <a:ext cx="7915661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32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fficeArt object"/>
          <p:cNvSpPr/>
          <p:nvPr userDrawn="1"/>
        </p:nvSpPr>
        <p:spPr>
          <a:xfrm>
            <a:off x="0" y="10255"/>
            <a:ext cx="9144000" cy="6858000"/>
          </a:xfrm>
          <a:prstGeom prst="rect">
            <a:avLst/>
          </a:prstGeom>
          <a:solidFill>
            <a:srgbClr val="5C666C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96562" y="1122363"/>
            <a:ext cx="6956854" cy="23876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24" name="officeArt object"/>
          <p:cNvSpPr/>
          <p:nvPr userDrawn="1"/>
        </p:nvSpPr>
        <p:spPr>
          <a:xfrm>
            <a:off x="7020272" y="2744660"/>
            <a:ext cx="2125747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officeArt object"/>
          <p:cNvSpPr/>
          <p:nvPr userDrawn="1"/>
        </p:nvSpPr>
        <p:spPr>
          <a:xfrm>
            <a:off x="8079288" y="4156360"/>
            <a:ext cx="1066731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" name="officeArt object"/>
          <p:cNvSpPr/>
          <p:nvPr userDrawn="1"/>
        </p:nvSpPr>
        <p:spPr>
          <a:xfrm>
            <a:off x="8676456" y="3435531"/>
            <a:ext cx="469564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37" name="officeArt object"/>
          <p:cNvSpPr/>
          <p:nvPr userDrawn="1"/>
        </p:nvSpPr>
        <p:spPr>
          <a:xfrm>
            <a:off x="5912285" y="5558385"/>
            <a:ext cx="3233735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" name="officeArt object"/>
          <p:cNvSpPr/>
          <p:nvPr userDrawn="1"/>
        </p:nvSpPr>
        <p:spPr>
          <a:xfrm>
            <a:off x="6976997" y="4839435"/>
            <a:ext cx="2169023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40" name="officeArt object"/>
          <p:cNvSpPr/>
          <p:nvPr userDrawn="1"/>
        </p:nvSpPr>
        <p:spPr>
          <a:xfrm>
            <a:off x="8693063" y="6253129"/>
            <a:ext cx="452957" cy="610965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42" name="officeArt object"/>
          <p:cNvSpPr/>
          <p:nvPr userDrawn="1"/>
        </p:nvSpPr>
        <p:spPr>
          <a:xfrm>
            <a:off x="8693063" y="1354129"/>
            <a:ext cx="452956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" name="officeArt object"/>
          <p:cNvSpPr/>
          <p:nvPr userDrawn="1"/>
        </p:nvSpPr>
        <p:spPr>
          <a:xfrm>
            <a:off x="8066762" y="2033309"/>
            <a:ext cx="1079258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45" name="officeArt object"/>
          <p:cNvSpPr/>
          <p:nvPr userDrawn="1"/>
        </p:nvSpPr>
        <p:spPr>
          <a:xfrm>
            <a:off x="8066762" y="0"/>
            <a:ext cx="1079257" cy="65024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officeArt object"/>
          <p:cNvSpPr/>
          <p:nvPr userDrawn="1"/>
        </p:nvSpPr>
        <p:spPr>
          <a:xfrm>
            <a:off x="6976997" y="640940"/>
            <a:ext cx="2169023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" y="6378151"/>
            <a:ext cx="5841441" cy="439717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5865393" y="6410464"/>
            <a:ext cx="2816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Instituto Superior de Estatística e Gestão da Informação</a:t>
            </a:r>
            <a:b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</a:br>
            <a: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Universidade Nova de Lisboa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8824" y="5472610"/>
            <a:ext cx="5613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PT" sz="1400" dirty="0" err="1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Address</a:t>
            </a:r>
            <a:r>
              <a:rPr lang="pt-PT" sz="1400" dirty="0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: </a:t>
            </a:r>
            <a:r>
              <a:rPr lang="pt-PT" sz="140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Campus de Campolide, 1070-312 Lisboa, Portugal</a:t>
            </a:r>
          </a:p>
          <a:p>
            <a:pPr algn="l"/>
            <a:r>
              <a:rPr lang="pt-PT" sz="1400" dirty="0" err="1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Phone</a:t>
            </a:r>
            <a:r>
              <a:rPr lang="pt-PT" sz="1400" dirty="0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: </a:t>
            </a:r>
            <a:r>
              <a:rPr lang="pt-PT" sz="140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+351 213 828 610                          </a:t>
            </a:r>
            <a:r>
              <a:rPr lang="pt-PT" sz="1400" dirty="0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Fax: </a:t>
            </a:r>
            <a:r>
              <a:rPr lang="pt-PT" sz="140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+351 213 828 611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6804" y="6278892"/>
            <a:ext cx="19868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noProof="0" dirty="0">
                <a:solidFill>
                  <a:srgbClr val="BFD62F"/>
                </a:solidFill>
                <a:latin typeface="Circular Std Book" charset="0"/>
                <a:ea typeface="Circular Std Book" charset="0"/>
                <a:cs typeface="Circular Std Book" charset="0"/>
              </a:rPr>
              <a:t>Acreditações e Certificações</a:t>
            </a:r>
          </a:p>
        </p:txBody>
      </p:sp>
    </p:spTree>
    <p:extLst>
      <p:ext uri="{BB962C8B-B14F-4D97-AF65-F5344CB8AC3E}">
        <p14:creationId xmlns:p14="http://schemas.microsoft.com/office/powerpoint/2010/main" val="1222802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10" name="Rectangle 9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652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9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71184"/>
            <a:ext cx="4108450" cy="5177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1075" y="1071182"/>
            <a:ext cx="4108450" cy="5177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042988" y="5869"/>
            <a:ext cx="7915661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66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058483"/>
            <a:ext cx="410725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5800"/>
            <a:ext cx="4107258" cy="431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7023" y="1058483"/>
            <a:ext cx="41084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7023" y="1955800"/>
            <a:ext cx="4108450" cy="431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042988" y="5869"/>
            <a:ext cx="7915661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54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1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2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9144000" cy="891793"/>
          </a:xfrm>
          <a:prstGeom prst="rect">
            <a:avLst/>
          </a:prstGeom>
          <a:solidFill>
            <a:srgbClr val="F0F1F1"/>
          </a:solidFill>
          <a:ln>
            <a:solidFill>
              <a:srgbClr val="F0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2988" y="5869"/>
            <a:ext cx="7915661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49" y="1085850"/>
            <a:ext cx="8329999" cy="520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D4F7-42AD-B142-BFD4-84745293C924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8450" y="6356351"/>
            <a:ext cx="3905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1248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892104"/>
            <a:ext cx="202057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187368"/>
            <a:ext cx="3714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482654"/>
            <a:ext cx="288925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1777918"/>
            <a:ext cx="4603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2073204"/>
            <a:ext cx="202057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2368468"/>
            <a:ext cx="3714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2663754"/>
            <a:ext cx="288925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2959018"/>
            <a:ext cx="4603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3254304"/>
            <a:ext cx="202057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3549568"/>
            <a:ext cx="3714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940" y="3844544"/>
            <a:ext cx="288925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940" y="4139808"/>
            <a:ext cx="4603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940" y="4435094"/>
            <a:ext cx="202057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940" y="4730358"/>
            <a:ext cx="3714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-204" y="5025334"/>
            <a:ext cx="288925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-204" y="5320598"/>
            <a:ext cx="4603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-204" y="5615884"/>
            <a:ext cx="202057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-204" y="5911148"/>
            <a:ext cx="3714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-493" y="6206124"/>
            <a:ext cx="288925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-3175" y="6477175"/>
            <a:ext cx="4603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-3175" y="6772439"/>
            <a:ext cx="202057" cy="85561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0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7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610" y="1541013"/>
            <a:ext cx="763239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Genetic Algorithm for Waste Collection in Smart Cities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8805" y="3928613"/>
            <a:ext cx="6858000" cy="421318"/>
          </a:xfrm>
        </p:spPr>
        <p:txBody>
          <a:bodyPr/>
          <a:lstStyle/>
          <a:p>
            <a:r>
              <a:rPr lang="en-US" dirty="0"/>
              <a:t>Case of Campolide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EE3F8D1-2820-124F-80EB-DD78FFEF5E74}"/>
              </a:ext>
            </a:extLst>
          </p:cNvPr>
          <p:cNvSpPr txBox="1">
            <a:spLocks/>
          </p:cNvSpPr>
          <p:nvPr/>
        </p:nvSpPr>
        <p:spPr>
          <a:xfrm>
            <a:off x="1898805" y="5107577"/>
            <a:ext cx="6858000" cy="9231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Evandro da Silva Mendonça</a:t>
            </a:r>
          </a:p>
          <a:p>
            <a:pPr algn="l"/>
            <a:r>
              <a:rPr lang="en-US" dirty="0"/>
              <a:t>M2016289</a:t>
            </a:r>
          </a:p>
          <a:p>
            <a:pPr algn="l"/>
            <a:r>
              <a:rPr lang="en-US" dirty="0"/>
              <a:t>Advisor:</a:t>
            </a:r>
            <a:r>
              <a:rPr lang="en-US" b="1" dirty="0"/>
              <a:t> </a:t>
            </a:r>
            <a:r>
              <a:rPr lang="en-US" dirty="0"/>
              <a:t>Professor Miguel de Castro </a:t>
            </a:r>
            <a:r>
              <a:rPr lang="en-US" dirty="0" err="1"/>
              <a:t>Neto</a:t>
            </a:r>
            <a:r>
              <a:rPr lang="en-US" dirty="0"/>
              <a:t>, PhD </a:t>
            </a:r>
          </a:p>
        </p:txBody>
      </p:sp>
    </p:spTree>
    <p:extLst>
      <p:ext uri="{BB962C8B-B14F-4D97-AF65-F5344CB8AC3E}">
        <p14:creationId xmlns:p14="http://schemas.microsoft.com/office/powerpoint/2010/main" val="156580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444DC5-B17F-9348-B180-CFE184AFF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Waste management</a:t>
            </a:r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5207DC1-04A9-1E41-A391-32A20D55E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45" y="1022187"/>
            <a:ext cx="6554178" cy="2429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DD39E9-A033-F940-AAAB-4A3DDCFEAFA6}"/>
              </a:ext>
            </a:extLst>
          </p:cNvPr>
          <p:cNvSpPr txBox="1"/>
          <p:nvPr/>
        </p:nvSpPr>
        <p:spPr>
          <a:xfrm>
            <a:off x="428818" y="5600286"/>
            <a:ext cx="2197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ircular Std Book" charset="0"/>
                <a:ea typeface="Circular Std Book" charset="0"/>
                <a:cs typeface="Circular Std Book" charset="0"/>
              </a:rPr>
              <a:t>Source: https://observador.pt/2018/09/12/camara-de-lisboa-admite-que-lixo-na-cidade-e-situacao-excecional-e-anuncia-contratacoes/</a:t>
            </a:r>
          </a:p>
        </p:txBody>
      </p:sp>
      <p:pic>
        <p:nvPicPr>
          <p:cNvPr id="5" name="Content Placeholder 4" descr="A picture containing outdoor, person, building, ground&#13;&#10;&#13;&#10;Description automatically generated">
            <a:extLst>
              <a:ext uri="{FF2B5EF4-FFF2-40B4-BE49-F238E27FC236}">
                <a16:creationId xmlns:a16="http://schemas.microsoft.com/office/drawing/2014/main" id="{EAB5B6A6-EAC3-0840-9F30-D75D3E75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6490" y="3129566"/>
            <a:ext cx="6332159" cy="3619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447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1A67E-FC94-C44D-9ED5-641FB31A6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Face challenges caused by urbanization</a:t>
            </a:r>
          </a:p>
          <a:p>
            <a:endParaRPr lang="en-US" dirty="0"/>
          </a:p>
          <a:p>
            <a:r>
              <a:rPr lang="en-US" dirty="0"/>
              <a:t>Heavily based on the environmental aspect</a:t>
            </a:r>
          </a:p>
          <a:p>
            <a:endParaRPr lang="en-US" dirty="0"/>
          </a:p>
          <a:p>
            <a:r>
              <a:rPr lang="en-US" dirty="0"/>
              <a:t>Some see as the ICT-driven development</a:t>
            </a:r>
          </a:p>
          <a:p>
            <a:endParaRPr lang="en-US" dirty="0"/>
          </a:p>
          <a:p>
            <a:r>
              <a:rPr lang="en-US" dirty="0"/>
              <a:t>Waste management methods arising, using both ICT and other approaches or both</a:t>
            </a:r>
          </a:p>
          <a:p>
            <a:endParaRPr lang="en-US" dirty="0"/>
          </a:p>
          <a:p>
            <a:r>
              <a:rPr lang="en-US" dirty="0"/>
              <a:t>ICT in waste management</a:t>
            </a:r>
          </a:p>
          <a:p>
            <a:pPr lvl="1"/>
            <a:r>
              <a:rPr lang="en-US" dirty="0"/>
              <a:t>Sensors inside bins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A992CD-53C8-204B-9310-B6CD628A7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Smarts cities roles in waste management</a:t>
            </a:r>
          </a:p>
        </p:txBody>
      </p:sp>
    </p:spTree>
    <p:extLst>
      <p:ext uri="{BB962C8B-B14F-4D97-AF65-F5344CB8AC3E}">
        <p14:creationId xmlns:p14="http://schemas.microsoft.com/office/powerpoint/2010/main" val="4131440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truck is parked on the side of a road&#13;&#10;&#13;&#10;Description automatically generated">
            <a:extLst>
              <a:ext uri="{FF2B5EF4-FFF2-40B4-BE49-F238E27FC236}">
                <a16:creationId xmlns:a16="http://schemas.microsoft.com/office/drawing/2014/main" id="{65E19B3B-C3B5-7C47-ABE7-9E4901B8C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3922" y="991720"/>
            <a:ext cx="5690648" cy="5743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C0106C-987D-3D4E-914C-4FD31303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Cascais smart waste management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FCF9-FA42-114F-AC5A-7E83F70FFD40}"/>
              </a:ext>
            </a:extLst>
          </p:cNvPr>
          <p:cNvSpPr txBox="1"/>
          <p:nvPr/>
        </p:nvSpPr>
        <p:spPr>
          <a:xfrm>
            <a:off x="428818" y="5600286"/>
            <a:ext cx="1979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ircular Std Book" charset="0"/>
                <a:ea typeface="Circular Std Book" charset="0"/>
                <a:cs typeface="Circular Std Book" charset="0"/>
              </a:rPr>
              <a:t>Source: https://</a:t>
            </a:r>
            <a:r>
              <a:rPr lang="en-US" sz="1200" dirty="0" err="1">
                <a:latin typeface="Circular Std Book" charset="0"/>
                <a:ea typeface="Circular Std Book" charset="0"/>
                <a:cs typeface="Circular Std Book" charset="0"/>
              </a:rPr>
              <a:t>www.dinheirovivo.pt</a:t>
            </a:r>
            <a:r>
              <a:rPr lang="en-US" sz="1200" dirty="0">
                <a:latin typeface="Circular Std Book" charset="0"/>
                <a:ea typeface="Circular Std Book" charset="0"/>
                <a:cs typeface="Circular Std Book" charset="0"/>
              </a:rPr>
              <a:t>/</a:t>
            </a:r>
            <a:r>
              <a:rPr lang="en-US" sz="1200" dirty="0" err="1">
                <a:latin typeface="Circular Std Book" charset="0"/>
                <a:ea typeface="Circular Std Book" charset="0"/>
                <a:cs typeface="Circular Std Book" charset="0"/>
              </a:rPr>
              <a:t>iniciativas</a:t>
            </a:r>
            <a:r>
              <a:rPr lang="en-US" sz="1200" dirty="0">
                <a:latin typeface="Circular Std Book" charset="0"/>
                <a:ea typeface="Circular Std Book" charset="0"/>
                <a:cs typeface="Circular Std Book" charset="0"/>
              </a:rPr>
              <a:t>/cascais-poupa-600-mil-euros-por-ano-com-recolha-de-lixo-inteligente/</a:t>
            </a:r>
          </a:p>
        </p:txBody>
      </p:sp>
    </p:spTree>
    <p:extLst>
      <p:ext uri="{BB962C8B-B14F-4D97-AF65-F5344CB8AC3E}">
        <p14:creationId xmlns:p14="http://schemas.microsoft.com/office/powerpoint/2010/main" val="2977744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Door-to-door waste collection is harder to manage than static bins</a:t>
            </a:r>
          </a:p>
        </p:txBody>
      </p:sp>
    </p:spTree>
    <p:extLst>
      <p:ext uri="{BB962C8B-B14F-4D97-AF65-F5344CB8AC3E}">
        <p14:creationId xmlns:p14="http://schemas.microsoft.com/office/powerpoint/2010/main" val="339460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CB8168-FF54-3144-8029-8DB1EC33B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 can be:</a:t>
            </a:r>
          </a:p>
          <a:p>
            <a:pPr lvl="1"/>
            <a:r>
              <a:rPr lang="en-US" b="1" dirty="0"/>
              <a:t>Door-to-door</a:t>
            </a:r>
          </a:p>
          <a:p>
            <a:pPr lvl="1"/>
            <a:r>
              <a:rPr lang="en-US" dirty="0"/>
              <a:t>Community bins</a:t>
            </a:r>
          </a:p>
          <a:p>
            <a:pPr lvl="1"/>
            <a:r>
              <a:rPr lang="en-US" dirty="0"/>
              <a:t>Self delivered</a:t>
            </a:r>
          </a:p>
          <a:p>
            <a:pPr lvl="1"/>
            <a:endParaRPr lang="en-US" dirty="0"/>
          </a:p>
          <a:p>
            <a:r>
              <a:rPr lang="en-US" dirty="0"/>
              <a:t>Hard to use ICT in this cases</a:t>
            </a:r>
          </a:p>
          <a:p>
            <a:endParaRPr lang="en-US" dirty="0"/>
          </a:p>
          <a:p>
            <a:r>
              <a:rPr lang="en-US" dirty="0"/>
              <a:t>Addressed in different way:</a:t>
            </a:r>
          </a:p>
          <a:p>
            <a:pPr lvl="1"/>
            <a:r>
              <a:rPr lang="en-US" dirty="0"/>
              <a:t>Use of current data</a:t>
            </a:r>
          </a:p>
          <a:p>
            <a:pPr lvl="1"/>
            <a:r>
              <a:rPr lang="en-US" dirty="0"/>
              <a:t>Implement the best route found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7F04A9-498E-1F40-ABD9-31B5E760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door-to-door waste collection</a:t>
            </a:r>
          </a:p>
        </p:txBody>
      </p:sp>
    </p:spTree>
    <p:extLst>
      <p:ext uri="{BB962C8B-B14F-4D97-AF65-F5344CB8AC3E}">
        <p14:creationId xmlns:p14="http://schemas.microsoft.com/office/powerpoint/2010/main" val="1498018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356ACA-DFB4-3D42-9A08-FBEEAAB5C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Save time and money</a:t>
            </a:r>
          </a:p>
          <a:p>
            <a:endParaRPr lang="en-US" dirty="0"/>
          </a:p>
          <a:p>
            <a:r>
              <a:rPr lang="en-US" dirty="0"/>
              <a:t>Make good use of the resources available</a:t>
            </a:r>
          </a:p>
          <a:p>
            <a:endParaRPr lang="en-US" dirty="0"/>
          </a:p>
          <a:p>
            <a:r>
              <a:rPr lang="en-US" dirty="0"/>
              <a:t>Algorithms used for route planning:</a:t>
            </a:r>
          </a:p>
          <a:p>
            <a:pPr lvl="1"/>
            <a:r>
              <a:rPr lang="en-US" dirty="0"/>
              <a:t>VRP (Vehicle routing problem)</a:t>
            </a:r>
          </a:p>
          <a:p>
            <a:pPr lvl="1"/>
            <a:r>
              <a:rPr lang="en-US" dirty="0"/>
              <a:t>CARP (Capacitated Arc Routing Problem)</a:t>
            </a:r>
          </a:p>
          <a:p>
            <a:endParaRPr lang="en-US" dirty="0"/>
          </a:p>
          <a:p>
            <a:r>
              <a:rPr lang="en-US" dirty="0"/>
              <a:t>VRP: serve the nodes of a graph (community bins)</a:t>
            </a:r>
          </a:p>
          <a:p>
            <a:r>
              <a:rPr lang="en-US" dirty="0"/>
              <a:t>CARP: serve the edges (door-to-door collection)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6ECF61-2318-AC40-912C-AE182F8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Route planning</a:t>
            </a:r>
          </a:p>
        </p:txBody>
      </p:sp>
    </p:spTree>
    <p:extLst>
      <p:ext uri="{BB962C8B-B14F-4D97-AF65-F5344CB8AC3E}">
        <p14:creationId xmlns:p14="http://schemas.microsoft.com/office/powerpoint/2010/main" val="1050568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Optimize the garbage trucks routes for household waste collection, using past collection data to feed the algorithm to generate best solutions based on the current shape of the city</a:t>
            </a:r>
          </a:p>
        </p:txBody>
      </p:sp>
    </p:spTree>
    <p:extLst>
      <p:ext uri="{BB962C8B-B14F-4D97-AF65-F5344CB8AC3E}">
        <p14:creationId xmlns:p14="http://schemas.microsoft.com/office/powerpoint/2010/main" val="83098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356ACA-DFB4-3D42-9A08-FBEEAAB5C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Door-to-door collection route optimization</a:t>
            </a:r>
          </a:p>
          <a:p>
            <a:endParaRPr lang="en-US" dirty="0"/>
          </a:p>
          <a:p>
            <a:r>
              <a:rPr lang="en-US" dirty="0"/>
              <a:t>Multiple garbage trucks</a:t>
            </a:r>
          </a:p>
          <a:p>
            <a:pPr lvl="1"/>
            <a:r>
              <a:rPr lang="en-US" dirty="0"/>
              <a:t>Different capacities</a:t>
            </a:r>
          </a:p>
          <a:p>
            <a:endParaRPr lang="en-US" dirty="0"/>
          </a:p>
          <a:p>
            <a:r>
              <a:rPr lang="en-US" dirty="0"/>
              <a:t>Genetic Algorithm for CARP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Past collection data</a:t>
            </a:r>
          </a:p>
          <a:p>
            <a:endParaRPr lang="en-US" dirty="0"/>
          </a:p>
          <a:p>
            <a:r>
              <a:rPr lang="en-US" dirty="0"/>
              <a:t>Adaptive routes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6ECF61-2318-AC40-912C-AE182F87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607039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" dirty="0" err="1"/>
              <a:t>Câmara</a:t>
            </a:r>
            <a:r>
              <a:rPr lang="pt" dirty="0"/>
              <a:t> Municipal de Lisboa </a:t>
            </a:r>
          </a:p>
          <a:p>
            <a:pPr lvl="1"/>
            <a:r>
              <a:rPr lang="en-US" dirty="0"/>
              <a:t>Trucks information</a:t>
            </a:r>
          </a:p>
          <a:p>
            <a:pPr lvl="1"/>
            <a:r>
              <a:rPr lang="en-US" dirty="0"/>
              <a:t>Waste collection data from previous months</a:t>
            </a:r>
          </a:p>
          <a:p>
            <a:pPr lvl="1"/>
            <a:endParaRPr lang="en-US" dirty="0"/>
          </a:p>
          <a:p>
            <a:r>
              <a:rPr lang="en-US" dirty="0"/>
              <a:t>OpenStreetMap</a:t>
            </a:r>
          </a:p>
          <a:p>
            <a:pPr lvl="1"/>
            <a:r>
              <a:rPr lang="en-US" dirty="0"/>
              <a:t>Street information</a:t>
            </a:r>
          </a:p>
          <a:p>
            <a:pPr lvl="1"/>
            <a:r>
              <a:rPr lang="en-US" dirty="0"/>
              <a:t>Generate the graph to the CARP algorithm</a:t>
            </a:r>
          </a:p>
          <a:p>
            <a:pPr lvl="1"/>
            <a:endParaRPr lang="en-US" dirty="0"/>
          </a:p>
          <a:p>
            <a:r>
              <a:rPr lang="en-US" dirty="0"/>
              <a:t>Genetic Algorithm</a:t>
            </a:r>
          </a:p>
          <a:p>
            <a:pPr lvl="1"/>
            <a:r>
              <a:rPr lang="en-US" dirty="0"/>
              <a:t>Metaheuristic to optimize the routes</a:t>
            </a:r>
          </a:p>
          <a:p>
            <a:pPr lvl="1"/>
            <a:r>
              <a:rPr lang="en-US" dirty="0"/>
              <a:t>Route representation</a:t>
            </a:r>
          </a:p>
          <a:p>
            <a:pPr lvl="1"/>
            <a:r>
              <a:rPr lang="en-US" dirty="0"/>
              <a:t>Operations and conditions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</a:t>
            </a:r>
          </a:p>
        </p:txBody>
      </p:sp>
    </p:spTree>
    <p:extLst>
      <p:ext uri="{BB962C8B-B14F-4D97-AF65-F5344CB8AC3E}">
        <p14:creationId xmlns:p14="http://schemas.microsoft.com/office/powerpoint/2010/main" val="1664444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the current state of Open Data, the Capacitated Arc Routing Problem and Genetic Algorithms with its definitions and operations</a:t>
            </a:r>
          </a:p>
        </p:txBody>
      </p:sp>
    </p:spTree>
    <p:extLst>
      <p:ext uri="{BB962C8B-B14F-4D97-AF65-F5344CB8AC3E}">
        <p14:creationId xmlns:p14="http://schemas.microsoft.com/office/powerpoint/2010/main" val="222700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825627-32B3-7B4D-B3DA-2D7EE77B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Motivation</a:t>
            </a:r>
          </a:p>
          <a:p>
            <a:r>
              <a:rPr lang="en-US" dirty="0"/>
              <a:t>Problem specification</a:t>
            </a:r>
          </a:p>
          <a:p>
            <a:r>
              <a:rPr lang="en-US" dirty="0"/>
              <a:t>Project objectives</a:t>
            </a:r>
          </a:p>
          <a:p>
            <a:r>
              <a:rPr lang="en-US" dirty="0"/>
              <a:t>Current literature</a:t>
            </a:r>
          </a:p>
          <a:p>
            <a:r>
              <a:rPr lang="en-US" dirty="0"/>
              <a:t>Development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Limitations and future works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4A532B-308F-AC42-A130-2CC25DDF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08188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endParaRPr lang="en-US" dirty="0"/>
          </a:p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Transparency</a:t>
            </a:r>
          </a:p>
          <a:p>
            <a:pPr lvl="1"/>
            <a:r>
              <a:rPr lang="en-US" dirty="0"/>
              <a:t>Stimulate innovation</a:t>
            </a:r>
          </a:p>
          <a:p>
            <a:pPr lvl="1"/>
            <a:r>
              <a:rPr lang="en-US" dirty="0"/>
              <a:t>Share knowledge </a:t>
            </a:r>
          </a:p>
          <a:p>
            <a:endParaRPr lang="en-US" dirty="0"/>
          </a:p>
          <a:p>
            <a:r>
              <a:rPr lang="en-US" dirty="0"/>
              <a:t>Barriers</a:t>
            </a:r>
          </a:p>
          <a:p>
            <a:pPr lvl="1"/>
            <a:r>
              <a:rPr lang="en-US" dirty="0"/>
              <a:t>Difficult to evaluate the results</a:t>
            </a:r>
          </a:p>
          <a:p>
            <a:pPr lvl="1"/>
            <a:r>
              <a:rPr lang="en-US" dirty="0"/>
              <a:t>Complexity</a:t>
            </a:r>
          </a:p>
          <a:p>
            <a:pPr lvl="1"/>
            <a:r>
              <a:rPr lang="en-US" dirty="0"/>
              <a:t>Information quality</a:t>
            </a:r>
          </a:p>
          <a:p>
            <a:pPr lvl="1"/>
            <a:r>
              <a:rPr lang="en-US" dirty="0"/>
              <a:t>Privacy legislation</a:t>
            </a:r>
          </a:p>
          <a:p>
            <a:pPr lvl="1"/>
            <a:r>
              <a:rPr lang="en-US" dirty="0"/>
              <a:t>Closed culture</a:t>
            </a:r>
          </a:p>
          <a:p>
            <a:pPr lvl="1"/>
            <a:endParaRPr lang="en-US" dirty="0"/>
          </a:p>
          <a:p>
            <a:r>
              <a:rPr lang="en-US" dirty="0"/>
              <a:t>Collaborative projects: Wikipedia, OpenStreetMap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Data</a:t>
            </a:r>
          </a:p>
        </p:txBody>
      </p:sp>
    </p:spTree>
    <p:extLst>
      <p:ext uri="{BB962C8B-B14F-4D97-AF65-F5344CB8AC3E}">
        <p14:creationId xmlns:p14="http://schemas.microsoft.com/office/powerpoint/2010/main" val="3668433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: set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nodes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: set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dirty="0"/>
                  <a:t> edges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 identical vehicles with capacity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b="1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: deposit</a:t>
                </a:r>
              </a:p>
              <a:p>
                <a:pPr marL="457200" lvl="1" indent="0">
                  <a:buNone/>
                </a:pPr>
                <a:r>
                  <a:rPr lang="en-US" dirty="0"/>
                  <a:t>A subset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of edges to be served by a vehicle</a:t>
                </a:r>
              </a:p>
              <a:p>
                <a:pPr marL="457200" lvl="1" indent="0">
                  <a:buNone/>
                </a:pPr>
                <a:r>
                  <a:rPr lang="en-US" dirty="0"/>
                  <a:t>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has: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: traversal cost</a:t>
                </a:r>
              </a:p>
              <a:p>
                <a:pPr marL="457200" lvl="1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: demand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 algn="ctr">
                  <a:buNone/>
                </a:pPr>
                <a:r>
                  <a:rPr lang="en-US" dirty="0"/>
                  <a:t>Determine a set of trips with the minimal cost, each starting and ending 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, each edge in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served by one trip, and the total demand of trip don’t exceed the capacity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44" r="-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Capacitated Arc Routing Problem</a:t>
            </a:r>
          </a:p>
        </p:txBody>
      </p:sp>
    </p:spTree>
    <p:extLst>
      <p:ext uri="{BB962C8B-B14F-4D97-AF65-F5344CB8AC3E}">
        <p14:creationId xmlns:p14="http://schemas.microsoft.com/office/powerpoint/2010/main" val="851669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Undirected CARP</a:t>
            </a:r>
          </a:p>
          <a:p>
            <a:endParaRPr lang="en-US" dirty="0"/>
          </a:p>
          <a:p>
            <a:r>
              <a:rPr lang="en-US" dirty="0"/>
              <a:t>Directed CARP</a:t>
            </a:r>
          </a:p>
          <a:p>
            <a:endParaRPr lang="en-US" dirty="0"/>
          </a:p>
          <a:p>
            <a:r>
              <a:rPr lang="en-US" dirty="0"/>
              <a:t>CARPIF (CARP with Intermediate facilities)</a:t>
            </a:r>
          </a:p>
          <a:p>
            <a:pPr lvl="1"/>
            <a:r>
              <a:rPr lang="en-US" dirty="0"/>
              <a:t>Recharging nodes</a:t>
            </a:r>
          </a:p>
          <a:p>
            <a:pPr lvl="1"/>
            <a:endParaRPr lang="en-US" dirty="0"/>
          </a:p>
          <a:p>
            <a:r>
              <a:rPr lang="en-US" dirty="0"/>
              <a:t>CARPVSD (CARP with vehicle-site dependency)</a:t>
            </a:r>
          </a:p>
          <a:p>
            <a:pPr lvl="1"/>
            <a:r>
              <a:rPr lang="en-US" dirty="0"/>
              <a:t>Vehicles types to certain road types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Research on the use of metaheuristics to the CARP</a:t>
            </a:r>
          </a:p>
          <a:p>
            <a:pPr lvl="1"/>
            <a:r>
              <a:rPr lang="en-US" dirty="0"/>
              <a:t>Simulated annealing, </a:t>
            </a:r>
            <a:r>
              <a:rPr lang="en-US" dirty="0" err="1"/>
              <a:t>Tabu</a:t>
            </a:r>
            <a:r>
              <a:rPr lang="en-US" dirty="0"/>
              <a:t> Search, Genetic Algorithm</a:t>
            </a:r>
          </a:p>
          <a:p>
            <a:pPr lvl="1"/>
            <a:r>
              <a:rPr lang="en-US" dirty="0"/>
              <a:t>Good results with better performance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CARP Examples</a:t>
            </a:r>
          </a:p>
        </p:txBody>
      </p:sp>
    </p:spTree>
    <p:extLst>
      <p:ext uri="{BB962C8B-B14F-4D97-AF65-F5344CB8AC3E}">
        <p14:creationId xmlns:p14="http://schemas.microsoft.com/office/powerpoint/2010/main" val="3124732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Metaheuristic</a:t>
            </a:r>
          </a:p>
          <a:p>
            <a:pPr lvl="1"/>
            <a:endParaRPr lang="en-US" dirty="0"/>
          </a:p>
          <a:p>
            <a:r>
              <a:rPr lang="en-US" dirty="0"/>
              <a:t>Imitates the biological reproduction and natural selection</a:t>
            </a:r>
          </a:p>
          <a:p>
            <a:endParaRPr lang="en-US" dirty="0"/>
          </a:p>
          <a:p>
            <a:r>
              <a:rPr lang="en-US" dirty="0"/>
              <a:t>Used as optimizer for hard problems </a:t>
            </a:r>
          </a:p>
          <a:p>
            <a:pPr lvl="1"/>
            <a:r>
              <a:rPr lang="en-US" dirty="0"/>
              <a:t>TSP, VRP, CARP</a:t>
            </a:r>
          </a:p>
          <a:p>
            <a:endParaRPr lang="en-US" dirty="0"/>
          </a:p>
          <a:p>
            <a:r>
              <a:rPr lang="en-US" dirty="0"/>
              <a:t>Explore greater range of solutions in the search space</a:t>
            </a:r>
          </a:p>
          <a:p>
            <a:endParaRPr lang="en-US" dirty="0"/>
          </a:p>
          <a:p>
            <a:r>
              <a:rPr lang="en-US" dirty="0"/>
              <a:t>Some research report superior performance compared with other heuristics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</a:t>
            </a:r>
          </a:p>
        </p:txBody>
      </p:sp>
    </p:spTree>
    <p:extLst>
      <p:ext uri="{BB962C8B-B14F-4D97-AF65-F5344CB8AC3E}">
        <p14:creationId xmlns:p14="http://schemas.microsoft.com/office/powerpoint/2010/main" val="2294684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5BFF34-6B83-2549-B54F-2C222ED316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1878269"/>
              </p:ext>
            </p:extLst>
          </p:nvPr>
        </p:nvGraphicFramePr>
        <p:xfrm>
          <a:off x="628650" y="1094703"/>
          <a:ext cx="8329613" cy="549927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50885">
                  <a:extLst>
                    <a:ext uri="{9D8B030D-6E8A-4147-A177-3AD203B41FA5}">
                      <a16:colId xmlns:a16="http://schemas.microsoft.com/office/drawing/2014/main" val="800970440"/>
                    </a:ext>
                  </a:extLst>
                </a:gridCol>
                <a:gridCol w="6578728">
                  <a:extLst>
                    <a:ext uri="{9D8B030D-6E8A-4147-A177-3AD203B41FA5}">
                      <a16:colId xmlns:a16="http://schemas.microsoft.com/office/drawing/2014/main" val="2077216932"/>
                    </a:ext>
                  </a:extLst>
                </a:gridCol>
              </a:tblGrid>
              <a:tr h="590664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Concept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Definition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076643"/>
                  </a:ext>
                </a:extLst>
              </a:tr>
              <a:tr h="590664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="0" dirty="0">
                          <a:effectLst/>
                        </a:rPr>
                        <a:t>Gene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="0">
                          <a:effectLst/>
                        </a:rPr>
                        <a:t>A variable (parameter) of the chromosome</a:t>
                      </a:r>
                      <a:endParaRPr lang="en-US" sz="20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7094097"/>
                  </a:ext>
                </a:extLst>
              </a:tr>
              <a:tr h="1181325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="0" dirty="0">
                          <a:effectLst/>
                        </a:rPr>
                        <a:t>Chromosome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="0" dirty="0">
                          <a:effectLst/>
                        </a:rPr>
                        <a:t>Set of genes, is a candidate solution for the problem, the representation of the phenotype on a data structure that can be understood by the algorithm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1149438"/>
                  </a:ext>
                </a:extLst>
              </a:tr>
              <a:tr h="1181325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="0">
                          <a:effectLst/>
                        </a:rPr>
                        <a:t>Fitness function</a:t>
                      </a:r>
                      <a:endParaRPr lang="en-US" sz="20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="0" dirty="0">
                          <a:effectLst/>
                        </a:rPr>
                        <a:t>A function to measure the fitness of a solution compared with others, this is the function that must be maximized or minimized depending on the algorithm objective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9489324"/>
                  </a:ext>
                </a:extLst>
              </a:tr>
              <a:tr h="682318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="0">
                          <a:effectLst/>
                        </a:rPr>
                        <a:t>Population</a:t>
                      </a:r>
                      <a:endParaRPr lang="en-US" sz="20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="0" dirty="0">
                          <a:effectLst/>
                        </a:rPr>
                        <a:t>Set of chromosomes with possibility to be selected to breed the next generation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9764031"/>
                  </a:ext>
                </a:extLst>
              </a:tr>
              <a:tr h="682318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="0">
                          <a:effectLst/>
                        </a:rPr>
                        <a:t>Crossover</a:t>
                      </a:r>
                      <a:endParaRPr lang="en-US" sz="20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="0" dirty="0">
                          <a:effectLst/>
                        </a:rPr>
                        <a:t>Combination of chromosomes to generate the offspring for the next generation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3712238"/>
                  </a:ext>
                </a:extLst>
              </a:tr>
              <a:tr h="590664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="0">
                          <a:effectLst/>
                        </a:rPr>
                        <a:t>Mutation</a:t>
                      </a:r>
                      <a:endParaRPr lang="en-US" sz="20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b="0" dirty="0">
                          <a:effectLst/>
                        </a:rPr>
                        <a:t>Random changes of genes in the chromosome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09359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8" y="5869"/>
            <a:ext cx="7915661" cy="885926"/>
          </a:xfrm>
        </p:spPr>
        <p:txBody>
          <a:bodyPr>
            <a:normAutofit/>
          </a:bodyPr>
          <a:lstStyle/>
          <a:p>
            <a:r>
              <a:rPr lang="en-US"/>
              <a:t>Genetic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7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 Summary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2B776E-6996-7547-BCF5-43FB344E7FFF}"/>
              </a:ext>
            </a:extLst>
          </p:cNvPr>
          <p:cNvSpPr/>
          <p:nvPr/>
        </p:nvSpPr>
        <p:spPr>
          <a:xfrm>
            <a:off x="682533" y="4609770"/>
            <a:ext cx="2162908" cy="88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Reproduction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337C718F-7E41-2142-A1F4-A97772E027F3}"/>
              </a:ext>
            </a:extLst>
          </p:cNvPr>
          <p:cNvSpPr/>
          <p:nvPr/>
        </p:nvSpPr>
        <p:spPr>
          <a:xfrm>
            <a:off x="3530188" y="4425463"/>
            <a:ext cx="2919661" cy="125454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Termination criteria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44F445-7D7E-5142-8641-4CEDB015D394}"/>
              </a:ext>
            </a:extLst>
          </p:cNvPr>
          <p:cNvSpPr/>
          <p:nvPr/>
        </p:nvSpPr>
        <p:spPr>
          <a:xfrm>
            <a:off x="3908565" y="2364402"/>
            <a:ext cx="2162908" cy="88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Evaluation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73A9CB-BEBF-E744-88F6-A79A629D06EA}"/>
              </a:ext>
            </a:extLst>
          </p:cNvPr>
          <p:cNvCxnSpPr>
            <a:cxnSpLocks/>
            <a:stCxn id="133" idx="2"/>
            <a:endCxn id="12" idx="0"/>
          </p:cNvCxnSpPr>
          <p:nvPr/>
        </p:nvCxnSpPr>
        <p:spPr>
          <a:xfrm flipH="1">
            <a:off x="4990019" y="1935282"/>
            <a:ext cx="1" cy="42912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9609A9-9DDA-3846-9939-993627EC8EA1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4990019" y="3250329"/>
            <a:ext cx="0" cy="1175134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AF3091B-56C2-AF43-BF15-586FEB8548FE}"/>
              </a:ext>
            </a:extLst>
          </p:cNvPr>
          <p:cNvCxnSpPr>
            <a:cxnSpLocks/>
            <a:stCxn id="10" idx="3"/>
            <a:endCxn id="132" idx="0"/>
          </p:cNvCxnSpPr>
          <p:nvPr/>
        </p:nvCxnSpPr>
        <p:spPr>
          <a:xfrm>
            <a:off x="6449849" y="5052734"/>
            <a:ext cx="1240373" cy="407845"/>
          </a:xfrm>
          <a:prstGeom prst="bentConnector2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E5C90BB-C2B3-AE4E-B7C4-A1C4091396F4}"/>
              </a:ext>
            </a:extLst>
          </p:cNvPr>
          <p:cNvSpPr txBox="1"/>
          <p:nvPr/>
        </p:nvSpPr>
        <p:spPr>
          <a:xfrm>
            <a:off x="6179668" y="4609770"/>
            <a:ext cx="512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ircular Std Book" charset="0"/>
                <a:ea typeface="Circular Std Book" charset="0"/>
                <a:cs typeface="Circular Std Book" charset="0"/>
              </a:rPr>
              <a:t>YES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55463C-5BBF-7A45-83F8-BD7DE1AF695C}"/>
              </a:ext>
            </a:extLst>
          </p:cNvPr>
          <p:cNvSpPr txBox="1"/>
          <p:nvPr/>
        </p:nvSpPr>
        <p:spPr>
          <a:xfrm>
            <a:off x="3193513" y="465380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ircular Std Book" charset="0"/>
                <a:ea typeface="Circular Std Book" charset="0"/>
                <a:cs typeface="Circular Std Book" charset="0"/>
              </a:rPr>
              <a:t>NO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4AAC693-DDB5-3B4C-8C43-CF801252864E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2845441" y="5052734"/>
            <a:ext cx="684747" cy="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56CA0B3-DF63-CB4E-B155-D397DAC49D9F}"/>
              </a:ext>
            </a:extLst>
          </p:cNvPr>
          <p:cNvSpPr/>
          <p:nvPr/>
        </p:nvSpPr>
        <p:spPr>
          <a:xfrm>
            <a:off x="682533" y="2364402"/>
            <a:ext cx="2162908" cy="1580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Selection</a:t>
            </a:r>
          </a:p>
          <a:p>
            <a:pPr algn="ctr"/>
            <a:r>
              <a:rPr lang="en-US" sz="2000" b="1" dirty="0"/>
              <a:t>Crossover</a:t>
            </a:r>
          </a:p>
          <a:p>
            <a:pPr algn="ctr"/>
            <a:r>
              <a:rPr lang="en-US" sz="2000" b="1" dirty="0"/>
              <a:t>Mutation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EDB0229-4F28-3048-921B-F3CE66512F65}"/>
              </a:ext>
            </a:extLst>
          </p:cNvPr>
          <p:cNvCxnSpPr>
            <a:cxnSpLocks/>
            <a:stCxn id="9" idx="0"/>
            <a:endCxn id="122" idx="2"/>
          </p:cNvCxnSpPr>
          <p:nvPr/>
        </p:nvCxnSpPr>
        <p:spPr>
          <a:xfrm flipV="1">
            <a:off x="1763987" y="3945325"/>
            <a:ext cx="0" cy="664445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3722A54-EA4C-4E49-991C-94346A2579D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695546" y="2807365"/>
            <a:ext cx="1213019" cy="1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2" name="Terminator 131">
            <a:extLst>
              <a:ext uri="{FF2B5EF4-FFF2-40B4-BE49-F238E27FC236}">
                <a16:creationId xmlns:a16="http://schemas.microsoft.com/office/drawing/2014/main" id="{006C4701-AFB1-4648-8B59-FCA93C067BB3}"/>
              </a:ext>
            </a:extLst>
          </p:cNvPr>
          <p:cNvSpPr/>
          <p:nvPr/>
        </p:nvSpPr>
        <p:spPr>
          <a:xfrm>
            <a:off x="6608422" y="5460579"/>
            <a:ext cx="2163600" cy="8136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Output</a:t>
            </a:r>
          </a:p>
        </p:txBody>
      </p:sp>
      <p:sp>
        <p:nvSpPr>
          <p:cNvPr id="133" name="Terminator 132">
            <a:extLst>
              <a:ext uri="{FF2B5EF4-FFF2-40B4-BE49-F238E27FC236}">
                <a16:creationId xmlns:a16="http://schemas.microsoft.com/office/drawing/2014/main" id="{36353C54-EA6C-EE44-AC72-D906D1E93BEB}"/>
              </a:ext>
            </a:extLst>
          </p:cNvPr>
          <p:cNvSpPr/>
          <p:nvPr/>
        </p:nvSpPr>
        <p:spPr>
          <a:xfrm>
            <a:off x="3908566" y="1121133"/>
            <a:ext cx="2162908" cy="81414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470174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85850"/>
            <a:ext cx="8329999" cy="5200650"/>
          </a:xfrm>
        </p:spPr>
        <p:txBody>
          <a:bodyPr/>
          <a:lstStyle/>
          <a:p>
            <a:r>
              <a:rPr lang="en-US" dirty="0"/>
              <a:t>Select good individuals and keep diversity</a:t>
            </a:r>
          </a:p>
          <a:p>
            <a:r>
              <a:rPr lang="en-US" dirty="0"/>
              <a:t>Variety of methods</a:t>
            </a:r>
          </a:p>
          <a:p>
            <a:pPr lvl="1"/>
            <a:r>
              <a:rPr lang="en-US" dirty="0"/>
              <a:t>Random</a:t>
            </a:r>
          </a:p>
          <a:p>
            <a:pPr lvl="1"/>
            <a:r>
              <a:rPr lang="en-US" dirty="0"/>
              <a:t>Roulette wheel</a:t>
            </a:r>
          </a:p>
          <a:p>
            <a:pPr lvl="1"/>
            <a:r>
              <a:rPr lang="en-US" dirty="0"/>
              <a:t>Tournament selection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Reproduction – Selection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109A47-39C6-394E-ADBF-9EB9B0AD27CD}"/>
              </a:ext>
            </a:extLst>
          </p:cNvPr>
          <p:cNvGrpSpPr/>
          <p:nvPr/>
        </p:nvGrpSpPr>
        <p:grpSpPr>
          <a:xfrm>
            <a:off x="953928" y="3429000"/>
            <a:ext cx="7236145" cy="2989385"/>
            <a:chOff x="1060912" y="3394302"/>
            <a:chExt cx="7022176" cy="29009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67E4C4-909C-754D-8358-0A6B3DE7B3C4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912" y="3394302"/>
              <a:ext cx="7022176" cy="267192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99E985-6B59-3347-ADB8-2205C8FFC07E}"/>
                </a:ext>
              </a:extLst>
            </p:cNvPr>
            <p:cNvSpPr txBox="1"/>
            <p:nvPr/>
          </p:nvSpPr>
          <p:spPr>
            <a:xfrm>
              <a:off x="3458650" y="5925960"/>
              <a:ext cx="222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ircular Std Book" charset="0"/>
                  <a:ea typeface="Circular Std Book" charset="0"/>
                  <a:cs typeface="Circular Std Book" charset="0"/>
                </a:rPr>
                <a:t>Tournament 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515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2C417E-A7DE-5748-972D-1DBFF4A3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Reproduction – Crossover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D04976-683D-1E41-8177-3D1490AD97AA}"/>
              </a:ext>
            </a:extLst>
          </p:cNvPr>
          <p:cNvGrpSpPr/>
          <p:nvPr/>
        </p:nvGrpSpPr>
        <p:grpSpPr>
          <a:xfrm>
            <a:off x="1142442" y="2097940"/>
            <a:ext cx="7031912" cy="2108496"/>
            <a:chOff x="1485319" y="1179879"/>
            <a:chExt cx="7031912" cy="21084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E96EFD4-1186-584D-BD2A-4ECD5031CFC2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319" y="1179879"/>
              <a:ext cx="7031912" cy="177255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933765-5311-AD4B-9C03-C11F618D0C8A}"/>
                </a:ext>
              </a:extLst>
            </p:cNvPr>
            <p:cNvSpPr txBox="1"/>
            <p:nvPr/>
          </p:nvSpPr>
          <p:spPr>
            <a:xfrm>
              <a:off x="3956537" y="2919043"/>
              <a:ext cx="20847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ircular Std Book" charset="0"/>
                  <a:ea typeface="Circular Std Book" charset="0"/>
                  <a:cs typeface="Circular Std Book" charset="0"/>
                </a:rPr>
                <a:t>One-point crossover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54E342-9729-BE4A-9AF4-ED4114746692}"/>
              </a:ext>
            </a:extLst>
          </p:cNvPr>
          <p:cNvGrpSpPr/>
          <p:nvPr/>
        </p:nvGrpSpPr>
        <p:grpSpPr>
          <a:xfrm>
            <a:off x="1142442" y="4524939"/>
            <a:ext cx="6859115" cy="2091056"/>
            <a:chOff x="1617227" y="4032567"/>
            <a:chExt cx="6859115" cy="20910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83D35C-A3EC-4144-B43C-5DA447BF27B0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227" y="4032567"/>
              <a:ext cx="6859115" cy="177255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3E7DF6-BF3D-8946-B3E1-30ECA3D756CA}"/>
                </a:ext>
              </a:extLst>
            </p:cNvPr>
            <p:cNvSpPr txBox="1"/>
            <p:nvPr/>
          </p:nvSpPr>
          <p:spPr>
            <a:xfrm>
              <a:off x="3968260" y="5754291"/>
              <a:ext cx="2082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ircular Std Book" charset="0"/>
                  <a:ea typeface="Circular Std Book" charset="0"/>
                  <a:cs typeface="Circular Std Book" charset="0"/>
                </a:rPr>
                <a:t>Two-point crossover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A2C85B-355B-8A41-9322-4DFDFCF82166}"/>
              </a:ext>
            </a:extLst>
          </p:cNvPr>
          <p:cNvSpPr txBox="1"/>
          <p:nvPr/>
        </p:nvSpPr>
        <p:spPr>
          <a:xfrm>
            <a:off x="726465" y="1153859"/>
            <a:ext cx="4526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ircular Std Book" charset="0"/>
                <a:ea typeface="Circular Std Book" charset="0"/>
                <a:cs typeface="Circular Std Book" charset="0"/>
              </a:rPr>
              <a:t>Exchange genetical material</a:t>
            </a:r>
          </a:p>
        </p:txBody>
      </p:sp>
    </p:spTree>
    <p:extLst>
      <p:ext uri="{BB962C8B-B14F-4D97-AF65-F5344CB8AC3E}">
        <p14:creationId xmlns:p14="http://schemas.microsoft.com/office/powerpoint/2010/main" val="3637004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85850"/>
            <a:ext cx="8329999" cy="5200650"/>
          </a:xfrm>
        </p:spPr>
        <p:txBody>
          <a:bodyPr/>
          <a:lstStyle/>
          <a:p>
            <a:r>
              <a:rPr lang="en-US" dirty="0"/>
              <a:t>Small random changes on the chromosome</a:t>
            </a:r>
          </a:p>
          <a:p>
            <a:r>
              <a:rPr lang="en-US" dirty="0"/>
              <a:t>Low probability</a:t>
            </a:r>
          </a:p>
          <a:p>
            <a:r>
              <a:rPr lang="en-US" dirty="0"/>
              <a:t>Insurance against uniform population</a:t>
            </a:r>
          </a:p>
          <a:p>
            <a:r>
              <a:rPr lang="en-US" dirty="0"/>
              <a:t>Variety of methods</a:t>
            </a:r>
          </a:p>
          <a:p>
            <a:pPr lvl="1"/>
            <a:r>
              <a:rPr lang="en-US" dirty="0"/>
              <a:t>Bit flip</a:t>
            </a:r>
          </a:p>
          <a:p>
            <a:pPr lvl="1"/>
            <a:r>
              <a:rPr lang="en-US" dirty="0"/>
              <a:t>Swap</a:t>
            </a:r>
          </a:p>
          <a:p>
            <a:pPr lvl="1"/>
            <a:r>
              <a:rPr lang="en-US" dirty="0"/>
              <a:t>Inversion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Reproduction – Mutation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588112-E902-A447-AC55-CEE289FD61A9}"/>
              </a:ext>
            </a:extLst>
          </p:cNvPr>
          <p:cNvGrpSpPr/>
          <p:nvPr/>
        </p:nvGrpSpPr>
        <p:grpSpPr>
          <a:xfrm>
            <a:off x="1597521" y="4601038"/>
            <a:ext cx="5948958" cy="1879517"/>
            <a:chOff x="1454164" y="3429000"/>
            <a:chExt cx="6235671" cy="19701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679427-D524-DC44-9B93-276C51CDE7EC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4164" y="3429000"/>
              <a:ext cx="6235671" cy="191672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B4FC13-A929-9C41-B7FB-0E478D6E2E90}"/>
                </a:ext>
              </a:extLst>
            </p:cNvPr>
            <p:cNvSpPr txBox="1"/>
            <p:nvPr/>
          </p:nvSpPr>
          <p:spPr>
            <a:xfrm>
              <a:off x="3772645" y="5029769"/>
              <a:ext cx="1598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ircular Std Book" charset="0"/>
                  <a:ea typeface="Circular Std Book" charset="0"/>
                  <a:cs typeface="Circular Std Book" charset="0"/>
                </a:rPr>
                <a:t>Swap mutation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169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tools, structure, decisions and process in order to develop the genetic algorithm for routes optimization</a:t>
            </a:r>
          </a:p>
        </p:txBody>
      </p:sp>
    </p:spTree>
    <p:extLst>
      <p:ext uri="{BB962C8B-B14F-4D97-AF65-F5344CB8AC3E}">
        <p14:creationId xmlns:p14="http://schemas.microsoft.com/office/powerpoint/2010/main" val="189429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Environmental changes, the current situation and predictions about the future of urbanization growth and waste generation in urban areas</a:t>
            </a:r>
          </a:p>
        </p:txBody>
      </p:sp>
    </p:spTree>
    <p:extLst>
      <p:ext uri="{BB962C8B-B14F-4D97-AF65-F5344CB8AC3E}">
        <p14:creationId xmlns:p14="http://schemas.microsoft.com/office/powerpoint/2010/main" val="78407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OpenStreetMap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717C28-C20F-B94E-94AF-672A205E53BD}"/>
              </a:ext>
            </a:extLst>
          </p:cNvPr>
          <p:cNvGrpSpPr/>
          <p:nvPr/>
        </p:nvGrpSpPr>
        <p:grpSpPr>
          <a:xfrm>
            <a:off x="1199050" y="1745909"/>
            <a:ext cx="6897566" cy="1042703"/>
            <a:chOff x="1199050" y="1148029"/>
            <a:chExt cx="6897566" cy="10427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C0A600-1FC2-6440-BE0B-431D3DD7544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050" y="1148029"/>
              <a:ext cx="6897566" cy="67337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93EBF2-0BF6-0247-B72B-AFA92430635B}"/>
                </a:ext>
              </a:extLst>
            </p:cNvPr>
            <p:cNvSpPr txBox="1"/>
            <p:nvPr/>
          </p:nvSpPr>
          <p:spPr>
            <a:xfrm>
              <a:off x="3803007" y="1821400"/>
              <a:ext cx="1537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ircular Std Book" charset="0"/>
                  <a:ea typeface="Circular Std Book" charset="0"/>
                  <a:cs typeface="Circular Std Book" charset="0"/>
                </a:rPr>
                <a:t>Node example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C12EE9-CD02-554B-88A2-D708A838B473}"/>
              </a:ext>
            </a:extLst>
          </p:cNvPr>
          <p:cNvGrpSpPr/>
          <p:nvPr/>
        </p:nvGrpSpPr>
        <p:grpSpPr>
          <a:xfrm>
            <a:off x="749961" y="3697788"/>
            <a:ext cx="7795745" cy="2432246"/>
            <a:chOff x="749961" y="2449280"/>
            <a:chExt cx="7795745" cy="24322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7886E6-6470-B746-9518-DBBE8D96EFD7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61" y="2449280"/>
              <a:ext cx="7795745" cy="217369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5B964F-0BFF-D74E-9937-C15EADAF05EE}"/>
                </a:ext>
              </a:extLst>
            </p:cNvPr>
            <p:cNvSpPr txBox="1"/>
            <p:nvPr/>
          </p:nvSpPr>
          <p:spPr>
            <a:xfrm>
              <a:off x="3929078" y="4512194"/>
              <a:ext cx="1437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ircular Std Book" charset="0"/>
                  <a:ea typeface="Circular Std Book" charset="0"/>
                  <a:cs typeface="Circular Std Book" charset="0"/>
                </a:rPr>
                <a:t>Way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805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A35985-66FB-1B47-9A11-4F55DB5A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OpenStreetMap – </a:t>
            </a:r>
            <a:r>
              <a:rPr lang="en-US" dirty="0" err="1"/>
              <a:t>OSMnx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ACC832-06DF-924C-A230-A80C751060E7}"/>
              </a:ext>
            </a:extLst>
          </p:cNvPr>
          <p:cNvGrpSpPr/>
          <p:nvPr/>
        </p:nvGrpSpPr>
        <p:grpSpPr>
          <a:xfrm>
            <a:off x="1974369" y="1137983"/>
            <a:ext cx="5195262" cy="5699360"/>
            <a:chOff x="3640015" y="935713"/>
            <a:chExt cx="5115140" cy="5611464"/>
          </a:xfrm>
        </p:grpSpPr>
        <p:pic>
          <p:nvPicPr>
            <p:cNvPr id="5" name="Image3">
              <a:extLst>
                <a:ext uri="{FF2B5EF4-FFF2-40B4-BE49-F238E27FC236}">
                  <a16:creationId xmlns:a16="http://schemas.microsoft.com/office/drawing/2014/main" id="{4FD81C15-9962-8847-8EFC-0169B336E58F}"/>
                </a:ext>
              </a:extLst>
            </p:cNvPr>
            <p:cNvPicPr/>
            <p:nvPr/>
          </p:nvPicPr>
          <p:blipFill>
            <a:blip r:embed="rId3"/>
            <a:srcRect l="-6" t="-5" r="-6" b="-5"/>
            <a:stretch>
              <a:fillRect/>
            </a:stretch>
          </p:blipFill>
          <p:spPr bwMode="auto">
            <a:xfrm>
              <a:off x="3640015" y="935713"/>
              <a:ext cx="5115140" cy="52926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47B1BC-C681-FC40-9290-FC570CF31C99}"/>
                </a:ext>
              </a:extLst>
            </p:cNvPr>
            <p:cNvSpPr txBox="1"/>
            <p:nvPr/>
          </p:nvSpPr>
          <p:spPr>
            <a:xfrm>
              <a:off x="4669746" y="6183541"/>
              <a:ext cx="3055679" cy="3636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ircular Std Book" charset="0"/>
                  <a:ea typeface="Circular Std Book" charset="0"/>
                  <a:cs typeface="Circular Std Book" charset="0"/>
                </a:rPr>
                <a:t>Data visualization using </a:t>
              </a:r>
              <a:r>
                <a:rPr lang="en-US" dirty="0" err="1">
                  <a:latin typeface="Circular Std Book" charset="0"/>
                  <a:ea typeface="Circular Std Book" charset="0"/>
                  <a:cs typeface="Circular Std Book" charset="0"/>
                </a:rPr>
                <a:t>OSMnx</a:t>
              </a:r>
              <a:endParaRPr lang="en-US" dirty="0">
                <a:latin typeface="Circular Std Book" charset="0"/>
                <a:ea typeface="Circular Std Book" charset="0"/>
                <a:cs typeface="Circular Std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915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Distance Matrix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B94B1A-5D74-5741-9014-F81D43828862}"/>
              </a:ext>
            </a:extLst>
          </p:cNvPr>
          <p:cNvGrpSpPr/>
          <p:nvPr/>
        </p:nvGrpSpPr>
        <p:grpSpPr>
          <a:xfrm>
            <a:off x="1784837" y="891795"/>
            <a:ext cx="5829302" cy="5957608"/>
            <a:chOff x="1784837" y="891795"/>
            <a:chExt cx="5829302" cy="59576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B746A4-00D4-444B-AC4B-609D5644B80B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837" y="891795"/>
              <a:ext cx="5829302" cy="558827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E38604-C54D-4B42-882C-50C3E9BBF540}"/>
                </a:ext>
              </a:extLst>
            </p:cNvPr>
            <p:cNvSpPr txBox="1"/>
            <p:nvPr/>
          </p:nvSpPr>
          <p:spPr>
            <a:xfrm>
              <a:off x="3095010" y="6480071"/>
              <a:ext cx="3208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ircular Std Book" charset="0"/>
                  <a:ea typeface="Circular Std Book" charset="0"/>
                  <a:cs typeface="Circular Std Book" charset="0"/>
                </a:rPr>
                <a:t>Campolide graph after cleansing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9937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Proposed by Arakaki &amp; </a:t>
                </a:r>
                <a:r>
                  <a:rPr lang="en-US" dirty="0" err="1"/>
                  <a:t>Usberti</a:t>
                </a:r>
                <a:r>
                  <a:rPr lang="en-US" dirty="0"/>
                  <a:t> (2018)</a:t>
                </a:r>
              </a:p>
              <a:p>
                <a:endParaRPr lang="en-US" dirty="0"/>
              </a:p>
              <a:p>
                <a:r>
                  <a:rPr lang="en-US" dirty="0"/>
                  <a:t>Each each has its distance calculate between them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US" i="1" dirty="0" err="1"/>
                  <a:t>shortest_path_length</a:t>
                </a:r>
                <a:r>
                  <a:rPr lang="en-US" dirty="0"/>
                  <a:t> from </a:t>
                </a:r>
                <a:r>
                  <a:rPr lang="en-US" i="1" dirty="0"/>
                  <a:t>network</a:t>
                </a:r>
                <a:r>
                  <a:rPr lang="en-US" dirty="0"/>
                  <a:t> package</a:t>
                </a:r>
              </a:p>
              <a:p>
                <a:pPr lvl="1"/>
                <a:r>
                  <a:rPr lang="en-US" dirty="0"/>
                  <a:t>Dijkstra’s algorithm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Corresponding edges for narrow streets</a:t>
                </a:r>
              </a:p>
              <a:p>
                <a:pPr marL="0" indent="0" algn="ctr">
                  <a:buNone/>
                </a:pPr>
                <a:r>
                  <a:rPr lang="en-US" dirty="0"/>
                  <a:t>Two way </a:t>
                </a:r>
                <a14:m>
                  <m:oMath xmlns:m="http://schemas.openxmlformats.org/officeDocument/2006/math">
                    <m:r>
                      <a:rPr lang="en-US" b="1"/>
                      <m:t>(</m:t>
                    </m:r>
                    <m:r>
                      <a:rPr lang="en-US" b="1" i="1"/>
                      <m:t>𝒂</m:t>
                    </m:r>
                    <m:r>
                      <a:rPr lang="en-US" b="1"/>
                      <m:t>, </m:t>
                    </m:r>
                    <m:r>
                      <a:rPr lang="en-US" b="1" i="1"/>
                      <m:t>𝒃</m:t>
                    </m:r>
                    <m:r>
                      <a:rPr lang="en-US" b="1"/>
                      <m:t>)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/>
                      <m:t>(</m:t>
                    </m:r>
                    <m:r>
                      <a:rPr lang="en-US" b="1" i="1"/>
                      <m:t>𝒂</m:t>
                    </m:r>
                    <m:r>
                      <a:rPr lang="en-US" b="1"/>
                      <m:t>, </m:t>
                    </m:r>
                    <m:r>
                      <a:rPr lang="en-US" b="1" i="1"/>
                      <m:t>𝒃</m:t>
                    </m:r>
                    <m:r>
                      <a:rPr lang="en-US" b="1"/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/>
                      <m:t>(</m:t>
                    </m:r>
                    <m:r>
                      <a:rPr lang="en-US" b="1" i="1"/>
                      <m:t>𝒃</m:t>
                    </m:r>
                    <m:r>
                      <a:rPr lang="en-US" b="1"/>
                      <m:t>, </m:t>
                    </m:r>
                    <m:r>
                      <a:rPr lang="en-US" b="1" i="1"/>
                      <m:t>𝒂</m:t>
                    </m:r>
                    <m:r>
                      <a:rPr lang="en-US" b="1"/>
                      <m:t>)</m:t>
                    </m:r>
                  </m:oMath>
                </a14:m>
                <a:r>
                  <a:rPr lang="en-US" b="1" dirty="0">
                    <a:effectLst/>
                  </a:rPr>
                  <a:t> </a:t>
                </a:r>
                <a:endParaRPr lang="en-US" b="1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8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Distance Matrix</a:t>
            </a:r>
          </a:p>
        </p:txBody>
      </p:sp>
    </p:spTree>
    <p:extLst>
      <p:ext uri="{BB962C8B-B14F-4D97-AF65-F5344CB8AC3E}">
        <p14:creationId xmlns:p14="http://schemas.microsoft.com/office/powerpoint/2010/main" val="686434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/>
                      <m:t>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1"/>
                      <m:t>(</m:t>
                    </m:r>
                    <m:sSub>
                      <m:sSubPr>
                        <m:ctrlPr>
                          <a:rPr lang="en-US" b="1" i="1"/>
                        </m:ctrlPr>
                      </m:sSubPr>
                      <m:e>
                        <m:r>
                          <a:rPr lang="en-US" b="1" i="1"/>
                          <m:t>𝒂</m:t>
                        </m:r>
                      </m:e>
                      <m:sub>
                        <m:r>
                          <a:rPr lang="en-US" b="1" i="1"/>
                          <m:t>𝒊</m:t>
                        </m:r>
                      </m:sub>
                    </m:sSub>
                    <m:r>
                      <a:rPr lang="en-US" b="1"/>
                      <m:t>,</m:t>
                    </m:r>
                    <m:sSub>
                      <m:sSubPr>
                        <m:ctrlPr>
                          <a:rPr lang="en-US" b="1" i="1"/>
                        </m:ctrlPr>
                      </m:sSubPr>
                      <m:e>
                        <m:r>
                          <a:rPr lang="en-US" b="1" i="1"/>
                          <m:t>𝒂</m:t>
                        </m:r>
                      </m:e>
                      <m:sub>
                        <m:r>
                          <a:rPr lang="en-US" b="1" i="1"/>
                          <m:t>𝒇</m:t>
                        </m:r>
                      </m:sub>
                    </m:sSub>
                    <m:r>
                      <a:rPr lang="en-US" b="1"/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/>
                      <m:t>𝐵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/>
                      <m:t>(</m:t>
                    </m:r>
                    <m:sSub>
                      <m:sSubPr>
                        <m:ctrlPr>
                          <a:rPr lang="en-US" b="1" i="1"/>
                        </m:ctrlPr>
                      </m:sSubPr>
                      <m:e>
                        <m:r>
                          <a:rPr lang="en-US" b="1" i="1"/>
                          <m:t>𝒃</m:t>
                        </m:r>
                      </m:e>
                      <m:sub>
                        <m:r>
                          <a:rPr lang="en-US" b="1" i="1"/>
                          <m:t>𝒊</m:t>
                        </m:r>
                      </m:sub>
                    </m:sSub>
                    <m:r>
                      <a:rPr lang="en-US" b="1"/>
                      <m:t>,</m:t>
                    </m:r>
                    <m:sSub>
                      <m:sSubPr>
                        <m:ctrlPr>
                          <a:rPr lang="en-US" b="1" i="1"/>
                        </m:ctrlPr>
                      </m:sSubPr>
                      <m:e>
                        <m:r>
                          <a:rPr lang="en-US" b="1" i="1"/>
                          <m:t>𝒃</m:t>
                        </m:r>
                      </m:e>
                      <m:sub>
                        <m:r>
                          <a:rPr lang="en-US" b="1" i="1"/>
                          <m:t>𝒇</m:t>
                        </m:r>
                      </m:sub>
                    </m:sSub>
                    <m:r>
                      <a:rPr lang="en-US" b="1"/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/>
                      <m:t>𝑫</m:t>
                    </m:r>
                    <m:r>
                      <a:rPr lang="en-US" b="1"/>
                      <m:t>(</m:t>
                    </m:r>
                    <m:sSub>
                      <m:sSubPr>
                        <m:ctrlPr>
                          <a:rPr lang="en-US" b="1" i="1"/>
                        </m:ctrlPr>
                      </m:sSubPr>
                      <m:e>
                        <m:r>
                          <a:rPr lang="en-US" b="1" i="1"/>
                          <m:t>𝒙</m:t>
                        </m:r>
                      </m:e>
                      <m:sub>
                        <m:r>
                          <a:rPr lang="en-US" b="1" i="1"/>
                          <m:t>𝟏</m:t>
                        </m:r>
                      </m:sub>
                    </m:sSub>
                    <m:r>
                      <a:rPr lang="en-US" b="1"/>
                      <m:t>,</m:t>
                    </m:r>
                    <m:sSub>
                      <m:sSubPr>
                        <m:ctrlPr>
                          <a:rPr lang="en-US" b="1" i="1"/>
                        </m:ctrlPr>
                      </m:sSubPr>
                      <m:e>
                        <m:r>
                          <a:rPr lang="en-US" b="1" i="1"/>
                          <m:t>𝒙</m:t>
                        </m:r>
                      </m:e>
                      <m:sub>
                        <m:r>
                          <a:rPr lang="en-US" b="1" i="1"/>
                          <m:t>𝟐</m:t>
                        </m:r>
                      </m:sub>
                    </m:sSub>
                    <m:r>
                      <a:rPr lang="en-US" b="1"/>
                      <m:t>)</m:t>
                    </m:r>
                  </m:oMath>
                </a14:m>
                <a:r>
                  <a:rPr lang="en-US" dirty="0"/>
                  <a:t> is the Dijkstra’s algorithm</a:t>
                </a:r>
                <a:endParaRPr lang="en-US" dirty="0">
                  <a:effectLst/>
                </a:endParaRPr>
              </a:p>
              <a:p>
                <a:pPr marL="0" indent="0">
                  <a:buNone/>
                </a:pPr>
                <a:endParaRPr lang="en-US" dirty="0">
                  <a:effectLst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𝑑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/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/>
                        <m:t>=</m:t>
                      </m:r>
                      <m:r>
                        <a:rPr lang="en-US" i="1"/>
                        <m:t>𝐷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/>
                              </m:ctrlPr>
                            </m:sSubPr>
                            <m:e>
                              <m:r>
                                <a:rPr lang="en-US" i="1"/>
                                <m:t>𝑎</m:t>
                              </m:r>
                            </m:e>
                            <m:sub>
                              <m:r>
                                <a:rPr lang="en-US" i="1"/>
                                <m:t>𝑖</m:t>
                              </m:r>
                            </m:sub>
                          </m:sSub>
                          <m:r>
                            <a:rPr lang="en-US" i="1"/>
                            <m:t>, </m:t>
                          </m:r>
                          <m:sSub>
                            <m:sSubPr>
                              <m:ctrlPr>
                                <a:rPr lang="en-US" sz="2400" i="1"/>
                              </m:ctrlPr>
                            </m:sSubPr>
                            <m:e>
                              <m:r>
                                <a:rPr lang="en-US" i="1"/>
                                <m:t>𝑎</m:t>
                              </m:r>
                            </m:e>
                            <m:sub>
                              <m:r>
                                <a:rPr lang="en-US" i="1"/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𝑑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/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/>
                        <m:t>=</m:t>
                      </m:r>
                      <m:r>
                        <a:rPr lang="en-US" i="1"/>
                        <m:t>𝐷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/>
                              </m:ctrlPr>
                            </m:sSubPr>
                            <m:e>
                              <m:r>
                                <a:rPr lang="en-US" i="1"/>
                                <m:t>𝑎</m:t>
                              </m:r>
                            </m:e>
                            <m:sub>
                              <m:r>
                                <a:rPr lang="en-US" i="1"/>
                                <m:t>𝑓</m:t>
                              </m:r>
                            </m:sub>
                          </m:sSub>
                          <m:r>
                            <a:rPr lang="en-US" i="1"/>
                            <m:t>,</m:t>
                          </m:r>
                          <m:sSub>
                            <m:sSubPr>
                              <m:ctrlPr>
                                <a:rPr lang="en-US" sz="2400" i="1"/>
                              </m:ctrlPr>
                            </m:sSubPr>
                            <m:e>
                              <m:r>
                                <a:rPr lang="en-US" i="1"/>
                                <m:t>𝑏</m:t>
                              </m:r>
                            </m:e>
                            <m:sub>
                              <m:r>
                                <a:rPr lang="en-US" i="1"/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/>
                        <m:t>+</m:t>
                      </m:r>
                      <m:r>
                        <a:rPr lang="en-US" i="1"/>
                        <m:t>𝑑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𝑎</m:t>
                          </m:r>
                          <m:r>
                            <a:rPr lang="en-US" i="1"/>
                            <m:t>, </m:t>
                          </m:r>
                          <m:r>
                            <a:rPr lang="en-US" i="1"/>
                            <m:t>𝑎</m:t>
                          </m:r>
                        </m:e>
                      </m:d>
                      <m:r>
                        <a:rPr lang="en-US" i="1"/>
                        <m:t>+ </m:t>
                      </m:r>
                      <m:r>
                        <a:rPr lang="en-US" i="1"/>
                        <m:t>𝑑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𝑏</m:t>
                          </m:r>
                          <m:r>
                            <a:rPr lang="en-US" i="1"/>
                            <m:t>,</m:t>
                          </m:r>
                          <m:r>
                            <a:rPr lang="en-US" i="1"/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Time-consuming task but done only once </a:t>
                </a:r>
              </a:p>
              <a:p>
                <a:r>
                  <a:rPr lang="en-US" dirty="0"/>
                  <a:t>Edges can be retrieved in O(1) </a:t>
                </a:r>
              </a:p>
              <a:p>
                <a:pPr lvl="1"/>
                <a:r>
                  <a:rPr lang="en-US" dirty="0"/>
                  <a:t>Heavily used in the GA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8" t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Distance Matrix</a:t>
            </a:r>
          </a:p>
        </p:txBody>
      </p:sp>
    </p:spTree>
    <p:extLst>
      <p:ext uri="{BB962C8B-B14F-4D97-AF65-F5344CB8AC3E}">
        <p14:creationId xmlns:p14="http://schemas.microsoft.com/office/powerpoint/2010/main" val="4168778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85850"/>
            <a:ext cx="8329999" cy="9208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Adaptation of GVR (Genetic Vehicle Representation) proposed by Pereira, Tavares, Machado &amp; Costa (2002)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– Representation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806861-3DF8-3B48-9606-5BBC7E1643F6}"/>
              </a:ext>
            </a:extLst>
          </p:cNvPr>
          <p:cNvGrpSpPr/>
          <p:nvPr/>
        </p:nvGrpSpPr>
        <p:grpSpPr>
          <a:xfrm>
            <a:off x="2513641" y="2129790"/>
            <a:ext cx="4011208" cy="2402789"/>
            <a:chOff x="2566396" y="2094620"/>
            <a:chExt cx="4011208" cy="24027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8CA86E-CFC5-ED4A-BB5F-C56DF04FFF01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6396" y="2094620"/>
              <a:ext cx="4011208" cy="21608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8B16B4-5729-DA46-8D08-379F6D361121}"/>
                </a:ext>
              </a:extLst>
            </p:cNvPr>
            <p:cNvSpPr txBox="1"/>
            <p:nvPr/>
          </p:nvSpPr>
          <p:spPr>
            <a:xfrm>
              <a:off x="3359896" y="4128077"/>
              <a:ext cx="2939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ircular Std Book" charset="0"/>
                  <a:ea typeface="Circular Std Book" charset="0"/>
                  <a:cs typeface="Circular Std Book" charset="0"/>
                </a:rPr>
                <a:t>Chromosome representation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F85B91-AC2E-4D48-94D2-5FBE9C893A80}"/>
              </a:ext>
            </a:extLst>
          </p:cNvPr>
          <p:cNvGrpSpPr/>
          <p:nvPr/>
        </p:nvGrpSpPr>
        <p:grpSpPr>
          <a:xfrm>
            <a:off x="576700" y="5214779"/>
            <a:ext cx="8329999" cy="1437125"/>
            <a:chOff x="611870" y="5056515"/>
            <a:chExt cx="8329999" cy="14371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960936C-641F-9A4D-9945-B83597F81E35}"/>
                </a:ext>
              </a:extLst>
            </p:cNvPr>
            <p:cNvGrpSpPr/>
            <p:nvPr/>
          </p:nvGrpSpPr>
          <p:grpSpPr>
            <a:xfrm>
              <a:off x="611870" y="5056515"/>
              <a:ext cx="8329999" cy="1067077"/>
              <a:chOff x="611870" y="5056515"/>
              <a:chExt cx="8329999" cy="10670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3B81F10-A0C8-D445-A153-7A5AC45E508B}"/>
                  </a:ext>
                </a:extLst>
              </p:cNvPr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870" y="5056515"/>
                <a:ext cx="8329999" cy="7365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95EE19A-A9C2-A64C-9FC7-2176772EA505}"/>
                  </a:ext>
                </a:extLst>
              </p:cNvPr>
              <p:cNvPicPr/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4400" y="5745523"/>
                <a:ext cx="4678493" cy="378069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67BC75-D9C1-AD4B-92C9-43BA28D35C64}"/>
                </a:ext>
              </a:extLst>
            </p:cNvPr>
            <p:cNvSpPr txBox="1"/>
            <p:nvPr/>
          </p:nvSpPr>
          <p:spPr>
            <a:xfrm>
              <a:off x="3365970" y="6124308"/>
              <a:ext cx="2821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ircular Std Book" charset="0"/>
                  <a:ea typeface="Circular Std Book" charset="0"/>
                  <a:cs typeface="Circular Std Book" charset="0"/>
                </a:rPr>
                <a:t>Chromosome data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2340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/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𝑒</m:t>
                            </m:r>
                          </m:e>
                          <m:sub>
                            <m:r>
                              <a:rPr lang="en-US" i="1"/>
                              <m:t>0</m:t>
                            </m:r>
                          </m:sub>
                        </m:sSub>
                        <m:r>
                          <a:rPr lang="en-US" i="1"/>
                          <m:t>,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𝑒</m:t>
                            </m:r>
                          </m:e>
                          <m:sub>
                            <m:r>
                              <a:rPr lang="en-US" i="1"/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then: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i="1"/>
                          </m:ctrlPr>
                        </m:naryPr>
                        <m:sub>
                          <m:r>
                            <a:rPr lang="en-US" i="1"/>
                            <m:t>𝑖</m:t>
                          </m:r>
                          <m:r>
                            <a:rPr lang="en-US" i="1"/>
                            <m:t>=2</m:t>
                          </m:r>
                        </m:sub>
                        <m:sup>
                          <m:r>
                            <a:rPr lang="en-US" i="1"/>
                            <m:t>𝑛</m:t>
                          </m:r>
                        </m:sup>
                        <m:e>
                          <m:r>
                            <a:rPr lang="en-US" i="1"/>
                            <m:t>𝑑</m:t>
                          </m:r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𝑒</m:t>
                                  </m:r>
                                </m:e>
                                <m:sub>
                                  <m:r>
                                    <a:rPr lang="en-US" i="1"/>
                                    <m:t>𝑖</m:t>
                                  </m:r>
                                  <m:r>
                                    <a:rPr lang="en-US" i="1"/>
                                    <m:t>−1</m:t>
                                  </m:r>
                                </m:sub>
                              </m:sSub>
                              <m:r>
                                <a:rPr lang="en-US" i="1"/>
                                <m:t>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𝑒</m:t>
                                  </m:r>
                                </m:e>
                                <m:sub>
                                  <m:r>
                                    <a:rPr lang="en-US" i="1"/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𝑑</m:t>
                          </m:r>
                          <m:r>
                            <a:rPr lang="en-US" i="1"/>
                            <m:t>(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𝑒</m:t>
                              </m:r>
                            </m:e>
                            <m:sub>
                              <m:r>
                                <a:rPr lang="en-US" i="1"/>
                                <m:t>𝑖</m:t>
                              </m:r>
                              <m:r>
                                <a:rPr lang="en-US" i="1"/>
                                <m:t>−1</m:t>
                              </m:r>
                            </m:sub>
                          </m:sSub>
                          <m:r>
                            <a:rPr lang="en-US" i="1"/>
                            <m:t>,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𝑒</m:t>
                              </m:r>
                            </m:e>
                            <m:sub>
                              <m:r>
                                <a:rPr lang="en-US" i="1"/>
                                <m:t>𝑖</m:t>
                              </m:r>
                              <m:r>
                                <a:rPr lang="en-US" i="1"/>
                                <m:t>−1</m:t>
                              </m:r>
                            </m:sub>
                          </m:sSub>
                          <m:r>
                            <a:rPr lang="en-US" i="1"/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– Fitness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24DAE-2457-904D-970D-A713E30CF3B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00" y="3587264"/>
            <a:ext cx="6356670" cy="315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17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/>
                      <m:t>𝑁</m:t>
                    </m:r>
                  </m:oMath>
                </a14:m>
                <a:r>
                  <a:rPr lang="en-US" dirty="0"/>
                  <a:t> chromosomes are randomly generated</a:t>
                </a:r>
              </a:p>
              <a:p>
                <a:endParaRPr lang="en-US" dirty="0"/>
              </a:p>
              <a:p>
                <a:r>
                  <a:rPr lang="en-US" dirty="0"/>
                  <a:t>Trucks used with 90% of their capacity</a:t>
                </a:r>
              </a:p>
              <a:p>
                <a:pPr lvl="1"/>
                <a:r>
                  <a:rPr lang="en-US" dirty="0"/>
                  <a:t>Considering  plastic and metal collection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An iteration over the available trucks is done </a:t>
                </a:r>
              </a:p>
              <a:p>
                <a:pPr lvl="1"/>
                <a:r>
                  <a:rPr lang="en-US" dirty="0"/>
                  <a:t>a truck in randomly selected from the poll of truck </a:t>
                </a:r>
              </a:p>
              <a:p>
                <a:pPr lvl="1"/>
                <a:r>
                  <a:rPr lang="en-US" dirty="0"/>
                  <a:t>a new ordered iteration over the unserved edges is done </a:t>
                </a:r>
              </a:p>
              <a:p>
                <a:pPr lvl="1"/>
                <a:r>
                  <a:rPr lang="en-US" dirty="0"/>
                  <a:t>edges are assigned to the truck until the capacity of the truck is reached</a:t>
                </a:r>
              </a:p>
              <a:p>
                <a:pPr lvl="1"/>
                <a:r>
                  <a:rPr lang="en-US" dirty="0"/>
                  <a:t>Trucks not used have more chance of being selected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8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–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4247357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Tournament selection</a:t>
            </a:r>
          </a:p>
          <a:p>
            <a:pPr lvl="1"/>
            <a:r>
              <a:rPr lang="en-US" dirty="0"/>
              <a:t>Diversity</a:t>
            </a:r>
          </a:p>
          <a:p>
            <a:pPr lvl="1"/>
            <a:r>
              <a:rPr lang="en-US" dirty="0"/>
              <a:t>Rely on the fitness to select the winner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Elitism</a:t>
            </a:r>
          </a:p>
          <a:p>
            <a:pPr lvl="1"/>
            <a:r>
              <a:rPr lang="en-US" dirty="0"/>
              <a:t>With mutation</a:t>
            </a:r>
          </a:p>
          <a:p>
            <a:pPr lvl="1"/>
            <a:r>
              <a:rPr lang="en-US" dirty="0"/>
              <a:t>Without mutation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– Selection</a:t>
            </a:r>
          </a:p>
        </p:txBody>
      </p:sp>
    </p:spTree>
    <p:extLst>
      <p:ext uri="{BB962C8B-B14F-4D97-AF65-F5344CB8AC3E}">
        <p14:creationId xmlns:p14="http://schemas.microsoft.com/office/powerpoint/2010/main" val="3967839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Generates only one child</a:t>
            </a:r>
          </a:p>
          <a:p>
            <a:pPr lvl="1"/>
            <a:r>
              <a:rPr lang="en-US" dirty="0"/>
              <a:t>A piece of the route is given by one of the parents</a:t>
            </a:r>
          </a:p>
          <a:p>
            <a:pPr lvl="1"/>
            <a:r>
              <a:rPr lang="en-US" dirty="0"/>
              <a:t>The remaining genetic material is from the other</a:t>
            </a:r>
          </a:p>
          <a:p>
            <a:endParaRPr lang="en-US" dirty="0"/>
          </a:p>
          <a:p>
            <a:r>
              <a:rPr lang="en-US" dirty="0"/>
              <a:t>Randomly selects a sub-route of a parent and insert on the other parent </a:t>
            </a:r>
          </a:p>
          <a:p>
            <a:endParaRPr lang="en-US" dirty="0"/>
          </a:p>
          <a:p>
            <a:r>
              <a:rPr lang="en-US" dirty="0"/>
              <a:t>Insert just after the way which has the minimum distance between itself and the first way in the selected sub-route</a:t>
            </a:r>
          </a:p>
          <a:p>
            <a:endParaRPr lang="en-US" dirty="0"/>
          </a:p>
          <a:p>
            <a:r>
              <a:rPr lang="en-US" dirty="0"/>
              <a:t>Every child is a valid solution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– Crossover</a:t>
            </a:r>
          </a:p>
        </p:txBody>
      </p:sp>
    </p:spTree>
    <p:extLst>
      <p:ext uri="{BB962C8B-B14F-4D97-AF65-F5344CB8AC3E}">
        <p14:creationId xmlns:p14="http://schemas.microsoft.com/office/powerpoint/2010/main" val="2536421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A8FC83-E349-DE4C-862E-EBFFB8087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86B34-7F5E-9F46-9289-F07A00AFC0D9}"/>
              </a:ext>
            </a:extLst>
          </p:cNvPr>
          <p:cNvSpPr txBox="1"/>
          <p:nvPr/>
        </p:nvSpPr>
        <p:spPr>
          <a:xfrm>
            <a:off x="547486" y="6575132"/>
            <a:ext cx="3219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r>
              <a:rPr lang="en-US" dirty="0"/>
              <a:t>Source: https://</a:t>
            </a:r>
            <a:r>
              <a:rPr lang="en-US" dirty="0" err="1"/>
              <a:t>ourworldindata.org</a:t>
            </a:r>
            <a:r>
              <a:rPr lang="en-US" dirty="0"/>
              <a:t>/urbanization</a:t>
            </a:r>
          </a:p>
        </p:txBody>
      </p:sp>
      <p:pic>
        <p:nvPicPr>
          <p:cNvPr id="10" name="Content Placeholder 9" descr="A close up of a map&#13;&#10;&#13;&#10;Description automatically generated">
            <a:extLst>
              <a:ext uri="{FF2B5EF4-FFF2-40B4-BE49-F238E27FC236}">
                <a16:creationId xmlns:a16="http://schemas.microsoft.com/office/drawing/2014/main" id="{230387D8-DBED-B84F-AA2E-93A19052D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2811" y="1085850"/>
            <a:ext cx="7841290" cy="5200650"/>
          </a:xfrm>
        </p:spPr>
      </p:pic>
    </p:spTree>
    <p:extLst>
      <p:ext uri="{BB962C8B-B14F-4D97-AF65-F5344CB8AC3E}">
        <p14:creationId xmlns:p14="http://schemas.microsoft.com/office/powerpoint/2010/main" val="2755818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– Crossover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CFEDA1-70D5-F24D-BE79-1D0D5F39E5F5}"/>
              </a:ext>
            </a:extLst>
          </p:cNvPr>
          <p:cNvGrpSpPr/>
          <p:nvPr/>
        </p:nvGrpSpPr>
        <p:grpSpPr>
          <a:xfrm>
            <a:off x="1128163" y="1111789"/>
            <a:ext cx="6887674" cy="5340331"/>
            <a:chOff x="1128163" y="1111789"/>
            <a:chExt cx="6887674" cy="53403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50BA70-A878-9A4B-8890-59D8967D3025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163" y="1111789"/>
              <a:ext cx="6887674" cy="49356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20263E-BB8D-8D4B-BF0D-400DAB708851}"/>
                </a:ext>
              </a:extLst>
            </p:cNvPr>
            <p:cNvSpPr txBox="1"/>
            <p:nvPr/>
          </p:nvSpPr>
          <p:spPr>
            <a:xfrm>
              <a:off x="3597310" y="6082788"/>
              <a:ext cx="1949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ircular Std Book" charset="0"/>
                  <a:ea typeface="Circular Std Book" charset="0"/>
                  <a:cs typeface="Circular Std Book" charset="0"/>
                </a:rPr>
                <a:t>Crossover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0631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Swap mutation</a:t>
            </a:r>
          </a:p>
          <a:p>
            <a:pPr lvl="1"/>
            <a:r>
              <a:rPr lang="en-US" dirty="0"/>
              <a:t>Select two edges from distinct trucks and swap them</a:t>
            </a:r>
          </a:p>
          <a:p>
            <a:pPr lvl="1"/>
            <a:r>
              <a:rPr lang="en-US" dirty="0"/>
              <a:t>Must check for weight overflow</a:t>
            </a:r>
          </a:p>
          <a:p>
            <a:pPr lvl="1"/>
            <a:r>
              <a:rPr lang="en-US" dirty="0"/>
              <a:t>Maximum 10 attempts</a:t>
            </a:r>
          </a:p>
          <a:p>
            <a:r>
              <a:rPr lang="en-US" dirty="0"/>
              <a:t>Inverse mutation</a:t>
            </a:r>
          </a:p>
          <a:p>
            <a:pPr lvl="1"/>
            <a:r>
              <a:rPr lang="en-US" dirty="0"/>
              <a:t>Sub-route from a truck is selected</a:t>
            </a:r>
          </a:p>
          <a:p>
            <a:pPr lvl="1"/>
            <a:r>
              <a:rPr lang="en-US" dirty="0"/>
              <a:t>Order inversed</a:t>
            </a:r>
          </a:p>
          <a:p>
            <a:pPr lvl="1"/>
            <a:r>
              <a:rPr lang="en-US" dirty="0"/>
              <a:t>Cannot generate invalid solutions in this case</a:t>
            </a:r>
          </a:p>
          <a:p>
            <a:r>
              <a:rPr lang="en-US" dirty="0"/>
              <a:t>Insertion mutation</a:t>
            </a:r>
          </a:p>
          <a:p>
            <a:pPr lvl="1"/>
            <a:r>
              <a:rPr lang="en-US" dirty="0"/>
              <a:t>Change the position of a edge</a:t>
            </a:r>
          </a:p>
          <a:p>
            <a:pPr lvl="1"/>
            <a:r>
              <a:rPr lang="en-US" dirty="0"/>
              <a:t>Can add a new truck </a:t>
            </a:r>
          </a:p>
          <a:p>
            <a:pPr lvl="1"/>
            <a:r>
              <a:rPr lang="en-US" dirty="0"/>
              <a:t>Require validation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– Mutation</a:t>
            </a:r>
          </a:p>
        </p:txBody>
      </p:sp>
    </p:spTree>
    <p:extLst>
      <p:ext uri="{BB962C8B-B14F-4D97-AF65-F5344CB8AC3E}">
        <p14:creationId xmlns:p14="http://schemas.microsoft.com/office/powerpoint/2010/main" val="2744798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8000" dirty="0"/>
              <a:t>4000</a:t>
            </a:r>
            <a:endParaRPr lang="en-US" dirty="0"/>
          </a:p>
          <a:p>
            <a:pPr marL="457200" lvl="1" indent="0" algn="ctr">
              <a:buNone/>
            </a:pPr>
            <a:r>
              <a:rPr lang="en-US" dirty="0"/>
              <a:t>Maximum number of iterations</a:t>
            </a:r>
          </a:p>
          <a:p>
            <a:pPr marL="457200" lvl="1" indent="0" algn="ctr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n-US" sz="8000" dirty="0"/>
              <a:t>800</a:t>
            </a:r>
          </a:p>
          <a:p>
            <a:pPr marL="457200" lvl="1" indent="0" algn="ctr">
              <a:buNone/>
            </a:pPr>
            <a:r>
              <a:rPr lang="en-US" dirty="0"/>
              <a:t>Fitness evolution, iterations without improvement</a:t>
            </a:r>
          </a:p>
          <a:p>
            <a:pPr marL="457200" lvl="1" indent="0" algn="ctr">
              <a:buNone/>
            </a:pPr>
            <a:endParaRPr lang="en-US" sz="3000" dirty="0"/>
          </a:p>
          <a:p>
            <a:pPr marL="457200" lvl="1" indent="0" algn="ctr">
              <a:buNone/>
            </a:pPr>
            <a:endParaRPr lang="en-US" sz="3000" dirty="0"/>
          </a:p>
          <a:p>
            <a:pPr marL="457200" lvl="1" indent="0" algn="ctr">
              <a:buNone/>
            </a:pPr>
            <a:r>
              <a:rPr lang="en-US" sz="3000" b="1" dirty="0"/>
              <a:t>Best solution in the last population picked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– Termination</a:t>
            </a:r>
          </a:p>
        </p:txBody>
      </p:sp>
    </p:spTree>
    <p:extLst>
      <p:ext uri="{BB962C8B-B14F-4D97-AF65-F5344CB8AC3E}">
        <p14:creationId xmlns:p14="http://schemas.microsoft.com/office/powerpoint/2010/main" val="3072661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Validation of the 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247348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85850"/>
            <a:ext cx="8329999" cy="5200650"/>
          </a:xfrm>
        </p:spPr>
        <p:txBody>
          <a:bodyPr>
            <a:normAutofit/>
          </a:bodyPr>
          <a:lstStyle/>
          <a:p>
            <a:r>
              <a:rPr lang="en-US" dirty="0"/>
              <a:t>Simplified real case scenario of Campolide parish</a:t>
            </a:r>
          </a:p>
          <a:p>
            <a:endParaRPr lang="en-US" dirty="0"/>
          </a:p>
          <a:p>
            <a:r>
              <a:rPr lang="en-US" dirty="0"/>
              <a:t>Python 2.7</a:t>
            </a:r>
          </a:p>
          <a:p>
            <a:endParaRPr lang="en-US" dirty="0"/>
          </a:p>
          <a:p>
            <a:r>
              <a:rPr lang="en-US" dirty="0"/>
              <a:t>MacBook Pro late 2013</a:t>
            </a:r>
          </a:p>
          <a:p>
            <a:pPr lvl="1"/>
            <a:r>
              <a:rPr lang="en-US" dirty="0"/>
              <a:t>2.4Ghz Core i5-4258U, 3MB L3 cache</a:t>
            </a:r>
          </a:p>
          <a:p>
            <a:pPr lvl="1"/>
            <a:r>
              <a:rPr lang="en-US" dirty="0"/>
              <a:t>4GB 1600MHz RAM</a:t>
            </a:r>
          </a:p>
          <a:p>
            <a:pPr lvl="1"/>
            <a:r>
              <a:rPr lang="en-US" dirty="0"/>
              <a:t>macOS 10.13 High Sierra</a:t>
            </a:r>
          </a:p>
          <a:p>
            <a:pPr lvl="1"/>
            <a:endParaRPr lang="en-US" dirty="0"/>
          </a:p>
          <a:p>
            <a:r>
              <a:rPr lang="en-US" dirty="0"/>
              <a:t>Multiple runs made to define the parameters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validation</a:t>
            </a:r>
          </a:p>
        </p:txBody>
      </p:sp>
    </p:spTree>
    <p:extLst>
      <p:ext uri="{BB962C8B-B14F-4D97-AF65-F5344CB8AC3E}">
        <p14:creationId xmlns:p14="http://schemas.microsoft.com/office/powerpoint/2010/main" val="3112435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Hard to find the ideal number of vehicle to collection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Currently collected weight is measure at the end of each route</a:t>
            </a:r>
          </a:p>
          <a:p>
            <a:endParaRPr lang="en-US" dirty="0"/>
          </a:p>
          <a:p>
            <a:r>
              <a:rPr lang="en-US" dirty="0"/>
              <a:t>Route includes many streets</a:t>
            </a:r>
          </a:p>
          <a:p>
            <a:endParaRPr lang="en-US" dirty="0"/>
          </a:p>
          <a:p>
            <a:r>
              <a:rPr lang="en-US" dirty="0"/>
              <a:t>Mean of the weight collected per meter for each route in the parish</a:t>
            </a:r>
          </a:p>
          <a:p>
            <a:endParaRPr lang="en-US" dirty="0"/>
          </a:p>
          <a:p>
            <a:r>
              <a:rPr lang="en-US" dirty="0"/>
              <a:t>Adapt while the city evolves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Garbage weight definition</a:t>
            </a:r>
          </a:p>
        </p:txBody>
      </p:sp>
    </p:spTree>
    <p:extLst>
      <p:ext uri="{BB962C8B-B14F-4D97-AF65-F5344CB8AC3E}">
        <p14:creationId xmlns:p14="http://schemas.microsoft.com/office/powerpoint/2010/main" val="1106535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85849"/>
            <a:ext cx="8329999" cy="57662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Population</a:t>
            </a:r>
          </a:p>
          <a:p>
            <a:pPr lvl="1"/>
            <a:r>
              <a:rPr lang="en-US" dirty="0"/>
              <a:t>76 and 126 chromosomes</a:t>
            </a:r>
          </a:p>
          <a:p>
            <a:endParaRPr lang="en-US" dirty="0"/>
          </a:p>
          <a:p>
            <a:r>
              <a:rPr lang="en-US" dirty="0"/>
              <a:t>Tournament size</a:t>
            </a:r>
          </a:p>
          <a:p>
            <a:pPr lvl="1"/>
            <a:r>
              <a:rPr lang="en-US" dirty="0"/>
              <a:t>10% and 20%</a:t>
            </a:r>
          </a:p>
          <a:p>
            <a:pPr lvl="1"/>
            <a:endParaRPr lang="en-US" dirty="0"/>
          </a:p>
          <a:p>
            <a:r>
              <a:rPr lang="en-US" dirty="0"/>
              <a:t>Crossover rate</a:t>
            </a:r>
          </a:p>
          <a:p>
            <a:pPr lvl="1"/>
            <a:r>
              <a:rPr lang="en-US" dirty="0"/>
              <a:t>75%, 85% and 100%</a:t>
            </a:r>
          </a:p>
          <a:p>
            <a:pPr lvl="1"/>
            <a:endParaRPr lang="en-US" dirty="0"/>
          </a:p>
          <a:p>
            <a:r>
              <a:rPr lang="en-US" dirty="0"/>
              <a:t>Mutation rate</a:t>
            </a:r>
          </a:p>
          <a:p>
            <a:pPr lvl="1"/>
            <a:r>
              <a:rPr lang="en-US" dirty="0"/>
              <a:t>0%, 1% and 5%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b="1" dirty="0"/>
              <a:t>36 different combinations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400" dirty="0"/>
              <a:t>Test values chosen based on a range found on the literature review</a:t>
            </a:r>
          </a:p>
          <a:p>
            <a:pPr marL="0" indent="0">
              <a:buNone/>
            </a:pPr>
            <a:endParaRPr lang="en-US" sz="2400" b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Parameters</a:t>
            </a:r>
          </a:p>
        </p:txBody>
      </p:sp>
    </p:spTree>
    <p:extLst>
      <p:ext uri="{BB962C8B-B14F-4D97-AF65-F5344CB8AC3E}">
        <p14:creationId xmlns:p14="http://schemas.microsoft.com/office/powerpoint/2010/main" val="870093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21B0CD-23AF-5D4C-9287-5DE57C6A9F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8322" y="914611"/>
            <a:ext cx="7707356" cy="593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3F2854-379E-1C44-934D-8742C6F89FF0}"/>
              </a:ext>
            </a:extLst>
          </p:cNvPr>
          <p:cNvSpPr txBox="1"/>
          <p:nvPr/>
        </p:nvSpPr>
        <p:spPr>
          <a:xfrm>
            <a:off x="5064369" y="1617785"/>
            <a:ext cx="3185463" cy="20005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BEST: 26</a:t>
            </a:r>
          </a:p>
          <a:p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Population: </a:t>
            </a: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126</a:t>
            </a:r>
          </a:p>
          <a:p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Tournament size: </a:t>
            </a: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10%</a:t>
            </a:r>
          </a:p>
          <a:p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Crossover rate: </a:t>
            </a: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100%</a:t>
            </a:r>
          </a:p>
          <a:p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Mutation rate: </a:t>
            </a: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1%</a:t>
            </a:r>
          </a:p>
        </p:txBody>
      </p:sp>
    </p:spTree>
    <p:extLst>
      <p:ext uri="{BB962C8B-B14F-4D97-AF65-F5344CB8AC3E}">
        <p14:creationId xmlns:p14="http://schemas.microsoft.com/office/powerpoint/2010/main" val="3138772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80437B-D7DC-314E-AB08-5728704D61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9228" y="1120400"/>
            <a:ext cx="8652385" cy="53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74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85850"/>
            <a:ext cx="8329999" cy="54556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First 1000 iterations concentrate a lot of the algorithm convergence</a:t>
            </a:r>
          </a:p>
          <a:p>
            <a:endParaRPr lang="en-US" dirty="0"/>
          </a:p>
          <a:p>
            <a:r>
              <a:rPr lang="en-US" dirty="0"/>
              <a:t>Combination 26 fitness improvement</a:t>
            </a:r>
          </a:p>
          <a:p>
            <a:pPr lvl="1"/>
            <a:r>
              <a:rPr lang="en-US" dirty="0"/>
              <a:t>FROM 600 to 1000 iteration: 9KM</a:t>
            </a:r>
          </a:p>
          <a:p>
            <a:pPr lvl="1"/>
            <a:r>
              <a:rPr lang="en-US" dirty="0"/>
              <a:t>FROM 1000 to 10.000 iterations: 10KM</a:t>
            </a:r>
          </a:p>
          <a:p>
            <a:pPr lvl="1"/>
            <a:endParaRPr lang="en-US" dirty="0"/>
          </a:p>
          <a:p>
            <a:r>
              <a:rPr lang="en-US" dirty="0"/>
              <a:t>But still the search is not stagnated</a:t>
            </a:r>
          </a:p>
          <a:p>
            <a:pPr lvl="1"/>
            <a:r>
              <a:rPr lang="en-US" dirty="0"/>
              <a:t>4000 iteration was chosen</a:t>
            </a:r>
          </a:p>
          <a:p>
            <a:pPr lvl="1"/>
            <a:endParaRPr lang="en-US" dirty="0"/>
          </a:p>
          <a:p>
            <a:r>
              <a:rPr lang="en-US" dirty="0"/>
              <a:t>Using the combination 26 data</a:t>
            </a:r>
          </a:p>
          <a:p>
            <a:pPr lvl="1"/>
            <a:r>
              <a:rPr lang="en-US" dirty="0"/>
              <a:t>800 iteration without improvement implies that is hard or costly to improvement after that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Termination</a:t>
            </a:r>
          </a:p>
        </p:txBody>
      </p:sp>
    </p:spTree>
    <p:extLst>
      <p:ext uri="{BB962C8B-B14F-4D97-AF65-F5344CB8AC3E}">
        <p14:creationId xmlns:p14="http://schemas.microsoft.com/office/powerpoint/2010/main" val="265566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24E0F21F-8893-4249-8139-FD647B69C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0454" y="1085850"/>
            <a:ext cx="7806004" cy="52006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4DAD5C-436E-C843-A94E-04C1ECCC7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Urbanization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23E31-B1CB-7C44-8F57-42C1BFC4D17B}"/>
              </a:ext>
            </a:extLst>
          </p:cNvPr>
          <p:cNvSpPr txBox="1"/>
          <p:nvPr/>
        </p:nvSpPr>
        <p:spPr>
          <a:xfrm>
            <a:off x="547486" y="6575132"/>
            <a:ext cx="3219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r>
              <a:rPr lang="en-US" dirty="0"/>
              <a:t>Source: https://</a:t>
            </a:r>
            <a:r>
              <a:rPr lang="en-US" dirty="0" err="1"/>
              <a:t>ourworldindata.org</a:t>
            </a:r>
            <a:r>
              <a:rPr lang="en-US" dirty="0"/>
              <a:t>/urbanization</a:t>
            </a:r>
          </a:p>
        </p:txBody>
      </p:sp>
    </p:spTree>
    <p:extLst>
      <p:ext uri="{BB962C8B-B14F-4D97-AF65-F5344CB8AC3E}">
        <p14:creationId xmlns:p14="http://schemas.microsoft.com/office/powerpoint/2010/main" val="3693496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34C308-AC45-2442-A799-BE2FF31487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95" y="1054693"/>
            <a:ext cx="5609493" cy="5406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A632DF-0879-F644-BF65-21D3BB724D13}"/>
              </a:ext>
            </a:extLst>
          </p:cNvPr>
          <p:cNvSpPr txBox="1"/>
          <p:nvPr/>
        </p:nvSpPr>
        <p:spPr>
          <a:xfrm>
            <a:off x="654975" y="1054693"/>
            <a:ext cx="3530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ircular Std Book" charset="0"/>
                <a:ea typeface="Circular Std Book" charset="0"/>
                <a:cs typeface="Circular Std Book" charset="0"/>
              </a:rPr>
              <a:t>Fitness: </a:t>
            </a:r>
            <a:r>
              <a:rPr lang="en-US" sz="2400" b="1" dirty="0">
                <a:latin typeface="Circular Std Book" charset="0"/>
                <a:ea typeface="Circular Std Book" charset="0"/>
                <a:cs typeface="Circular Std Book" charset="0"/>
              </a:rPr>
              <a:t>113KM</a:t>
            </a:r>
          </a:p>
          <a:p>
            <a:r>
              <a:rPr lang="en-US" sz="2400" dirty="0">
                <a:latin typeface="Circular Std Book" charset="0"/>
                <a:ea typeface="Circular Std Book" charset="0"/>
                <a:cs typeface="Circular Std Book" charset="0"/>
              </a:rPr>
              <a:t>To deposit: </a:t>
            </a:r>
            <a:r>
              <a:rPr lang="en-US" sz="2400" b="1" dirty="0">
                <a:latin typeface="Circular Std Book" charset="0"/>
                <a:ea typeface="Circular Std Book" charset="0"/>
                <a:cs typeface="Circular Std Book" charset="0"/>
              </a:rPr>
              <a:t>57KM</a:t>
            </a:r>
          </a:p>
          <a:p>
            <a:r>
              <a:rPr lang="en-US" sz="2400" dirty="0">
                <a:latin typeface="Circular Std Book" charset="0"/>
                <a:ea typeface="Circular Std Book" charset="0"/>
                <a:cs typeface="Circular Std Book" charset="0"/>
              </a:rPr>
              <a:t>Within Campolide: </a:t>
            </a:r>
            <a:r>
              <a:rPr lang="en-US" sz="2400" b="1" dirty="0">
                <a:latin typeface="Circular Std Book" charset="0"/>
                <a:ea typeface="Circular Std Book" charset="0"/>
                <a:cs typeface="Circular Std Book" charset="0"/>
              </a:rPr>
              <a:t>56KM</a:t>
            </a:r>
          </a:p>
        </p:txBody>
      </p:sp>
    </p:spTree>
    <p:extLst>
      <p:ext uri="{BB962C8B-B14F-4D97-AF65-F5344CB8AC3E}">
        <p14:creationId xmlns:p14="http://schemas.microsoft.com/office/powerpoint/2010/main" val="20235803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1793D1-4362-8E4A-A5D4-7D93ECC25DD5}"/>
              </a:ext>
            </a:extLst>
          </p:cNvPr>
          <p:cNvGrpSpPr/>
          <p:nvPr/>
        </p:nvGrpSpPr>
        <p:grpSpPr>
          <a:xfrm>
            <a:off x="1714524" y="1084706"/>
            <a:ext cx="5714951" cy="5531064"/>
            <a:chOff x="2004695" y="1200612"/>
            <a:chExt cx="5140960" cy="49755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EED8B4-9244-404B-9BE3-81E17AC9F241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695" y="1200613"/>
              <a:ext cx="2567305" cy="24872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4658C6-B988-6046-B203-47D073663335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415" y="1200612"/>
              <a:ext cx="2578735" cy="24872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119B04-7664-D044-B6B9-CA4378EB4FE8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406" y="3688859"/>
              <a:ext cx="2573655" cy="24872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CBA3D1A-CDF0-4149-8C2D-15AF93ECBC3C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1525" y="3686954"/>
              <a:ext cx="2564130" cy="2489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478924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1793D1-4362-8E4A-A5D4-7D93ECC25DD5}"/>
              </a:ext>
            </a:extLst>
          </p:cNvPr>
          <p:cNvGrpSpPr/>
          <p:nvPr/>
        </p:nvGrpSpPr>
        <p:grpSpPr>
          <a:xfrm>
            <a:off x="1714524" y="1084706"/>
            <a:ext cx="5714951" cy="5531064"/>
            <a:chOff x="2004695" y="1200612"/>
            <a:chExt cx="5140960" cy="49755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EED8B4-9244-404B-9BE3-81E17AC9F241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695" y="1200613"/>
              <a:ext cx="2567305" cy="24872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4658C6-B988-6046-B203-47D073663335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415" y="1200612"/>
              <a:ext cx="2578735" cy="24872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119B04-7664-D044-B6B9-CA4378EB4FE8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406" y="3688859"/>
              <a:ext cx="2573655" cy="24872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CBA3D1A-CDF0-4149-8C2D-15AF93ECBC3C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1525" y="3686954"/>
              <a:ext cx="2564130" cy="2489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11393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4ED1D3B-8A30-6C42-B545-D347B3975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9871"/>
              </p:ext>
            </p:extLst>
          </p:nvPr>
        </p:nvGraphicFramePr>
        <p:xfrm>
          <a:off x="811482" y="4175819"/>
          <a:ext cx="8147167" cy="1934306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033210">
                  <a:extLst>
                    <a:ext uri="{9D8B030D-6E8A-4147-A177-3AD203B41FA5}">
                      <a16:colId xmlns:a16="http://schemas.microsoft.com/office/drawing/2014/main" val="1990638994"/>
                    </a:ext>
                  </a:extLst>
                </a:gridCol>
                <a:gridCol w="1998785">
                  <a:extLst>
                    <a:ext uri="{9D8B030D-6E8A-4147-A177-3AD203B41FA5}">
                      <a16:colId xmlns:a16="http://schemas.microsoft.com/office/drawing/2014/main" val="630999638"/>
                    </a:ext>
                  </a:extLst>
                </a:gridCol>
                <a:gridCol w="1783862">
                  <a:extLst>
                    <a:ext uri="{9D8B030D-6E8A-4147-A177-3AD203B41FA5}">
                      <a16:colId xmlns:a16="http://schemas.microsoft.com/office/drawing/2014/main" val="1784679210"/>
                    </a:ext>
                  </a:extLst>
                </a:gridCol>
                <a:gridCol w="1611925">
                  <a:extLst>
                    <a:ext uri="{9D8B030D-6E8A-4147-A177-3AD203B41FA5}">
                      <a16:colId xmlns:a16="http://schemas.microsoft.com/office/drawing/2014/main" val="4103939369"/>
                    </a:ext>
                  </a:extLst>
                </a:gridCol>
                <a:gridCol w="1719385">
                  <a:extLst>
                    <a:ext uri="{9D8B030D-6E8A-4147-A177-3AD203B41FA5}">
                      <a16:colId xmlns:a16="http://schemas.microsoft.com/office/drawing/2014/main" val="1504054394"/>
                    </a:ext>
                  </a:extLst>
                </a:gridCol>
              </a:tblGrid>
              <a:tr h="644770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b="1" dirty="0">
                          <a:effectLst/>
                        </a:rPr>
                        <a:t>Route</a:t>
                      </a:r>
                      <a:endParaRPr lang="en-US" sz="2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b="1" dirty="0">
                          <a:effectLst/>
                        </a:rPr>
                        <a:t>Number of edges served</a:t>
                      </a:r>
                      <a:endParaRPr lang="en-US" sz="2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b="1" dirty="0">
                          <a:effectLst/>
                        </a:rPr>
                        <a:t>Truck capacity</a:t>
                      </a:r>
                      <a:endParaRPr lang="en-US" sz="2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b="1" dirty="0">
                          <a:effectLst/>
                        </a:rPr>
                        <a:t>Truck load</a:t>
                      </a:r>
                      <a:endParaRPr lang="en-US" sz="2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effectLst/>
                        </a:rPr>
                        <a:t>% load</a:t>
                      </a:r>
                      <a:endParaRPr lang="en-US" sz="3200" b="1" dirty="0"/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895572"/>
                  </a:ext>
                </a:extLst>
              </a:tr>
              <a:tr h="322384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1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75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1456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1421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97,63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887399"/>
                  </a:ext>
                </a:extLst>
              </a:tr>
              <a:tr h="322384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2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70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1456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1439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98,87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7522133"/>
                  </a:ext>
                </a:extLst>
              </a:tr>
              <a:tr h="322384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3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78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1456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1082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74,32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525240"/>
                  </a:ext>
                </a:extLst>
              </a:tr>
              <a:tr h="322384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4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86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1456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1442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99,08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571796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403818E-2027-8441-A559-535ED75B73FF}"/>
              </a:ext>
            </a:extLst>
          </p:cNvPr>
          <p:cNvSpPr txBox="1"/>
          <p:nvPr/>
        </p:nvSpPr>
        <p:spPr>
          <a:xfrm>
            <a:off x="811482" y="1205073"/>
            <a:ext cx="794565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ircular Std Book" charset="0"/>
                <a:ea typeface="Circular Std Book" charset="0"/>
                <a:cs typeface="Circular Std Book" charset="0"/>
              </a:rPr>
              <a:t>High load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ircular Std Book" charset="0"/>
              <a:ea typeface="Circular Std Book" charset="0"/>
              <a:cs typeface="Circular Std Book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ircular Std Book" charset="0"/>
                <a:ea typeface="Circular Std Book" charset="0"/>
                <a:cs typeface="Circular Std Book" charset="0"/>
              </a:rPr>
              <a:t>Only high capacity trucks chosen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ircular Std Book" charset="0"/>
                <a:ea typeface="Circular Std Book" charset="0"/>
                <a:cs typeface="Circular Std Book" charset="0"/>
              </a:rPr>
              <a:t>Lack of street limitation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ircular Std Book" charset="0"/>
              <a:ea typeface="Circular Std Book" charset="0"/>
              <a:cs typeface="Circular Std Book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ircular Std Book" charset="0"/>
              <a:ea typeface="Circular Std Book" charset="0"/>
              <a:cs typeface="Circular Std Book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ircular Std Book" charset="0"/>
              <a:ea typeface="Circular Std Book" charset="0"/>
              <a:cs typeface="Circular Std Book" charset="0"/>
            </a:endParaRPr>
          </a:p>
          <a:p>
            <a:endParaRPr lang="en-US" sz="2800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751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85850"/>
            <a:ext cx="8329999" cy="52006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Seeking environmental and economic improvement within the city, following the Smart City concept</a:t>
            </a:r>
          </a:p>
          <a:p>
            <a:endParaRPr lang="en-US" dirty="0"/>
          </a:p>
          <a:p>
            <a:r>
              <a:rPr lang="en-US" dirty="0"/>
              <a:t>Use of current available information without generating additional cost</a:t>
            </a:r>
          </a:p>
          <a:p>
            <a:pPr lvl="1"/>
            <a:r>
              <a:rPr lang="en-US" dirty="0"/>
              <a:t>Mix GA, open data and geographic information</a:t>
            </a:r>
          </a:p>
          <a:p>
            <a:pPr lvl="1"/>
            <a:endParaRPr lang="en-US" dirty="0"/>
          </a:p>
          <a:p>
            <a:r>
              <a:rPr lang="en-US" dirty="0"/>
              <a:t>The built GA can address bigger instances</a:t>
            </a:r>
          </a:p>
          <a:p>
            <a:endParaRPr lang="en-US" dirty="0"/>
          </a:p>
          <a:p>
            <a:r>
              <a:rPr lang="en-US" dirty="0"/>
              <a:t>Trucks with different capacities can be represented</a:t>
            </a:r>
          </a:p>
          <a:p>
            <a:endParaRPr lang="en-US" dirty="0"/>
          </a:p>
          <a:p>
            <a:r>
              <a:rPr lang="en-US" dirty="0"/>
              <a:t>The routing can adapt as the city evolves (using data)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692052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31235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85850"/>
            <a:ext cx="8329999" cy="5200650"/>
          </a:xfrm>
        </p:spPr>
        <p:txBody>
          <a:bodyPr>
            <a:normAutofit/>
          </a:bodyPr>
          <a:lstStyle/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Lack of information on streets width</a:t>
            </a:r>
          </a:p>
          <a:p>
            <a:pPr lvl="1"/>
            <a:r>
              <a:rPr lang="en-US" dirty="0"/>
              <a:t>Prevent prohibited turns (U-turn)</a:t>
            </a:r>
          </a:p>
          <a:p>
            <a:pPr lvl="1"/>
            <a:r>
              <a:rPr lang="en-US" dirty="0"/>
              <a:t>Hard to find other projects that address the same issue using the constrains in this project to compare the results</a:t>
            </a:r>
          </a:p>
          <a:p>
            <a:pPr lvl="1"/>
            <a:r>
              <a:rPr lang="en-US" dirty="0"/>
              <a:t>Even the current collection data do not address the whole set of streets addressed by the algorithm</a:t>
            </a:r>
          </a:p>
          <a:p>
            <a:r>
              <a:rPr lang="en-US" dirty="0"/>
              <a:t>Future works</a:t>
            </a:r>
          </a:p>
          <a:p>
            <a:pPr lvl="1"/>
            <a:r>
              <a:rPr lang="en-US" dirty="0"/>
              <a:t>Prediction of the weight collected</a:t>
            </a:r>
          </a:p>
          <a:p>
            <a:pPr lvl="1"/>
            <a:r>
              <a:rPr lang="en-US" dirty="0"/>
              <a:t>Total fuel a truck have, considering its usage based on the weight while collecting</a:t>
            </a:r>
          </a:p>
          <a:p>
            <a:pPr lvl="1"/>
            <a:r>
              <a:rPr lang="en-US" dirty="0"/>
              <a:t>Address more limitations </a:t>
            </a:r>
          </a:p>
          <a:p>
            <a:pPr lvl="1"/>
            <a:r>
              <a:rPr lang="en-US" dirty="0"/>
              <a:t>Improve performance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and future works</a:t>
            </a:r>
          </a:p>
        </p:txBody>
      </p:sp>
    </p:spTree>
    <p:extLst>
      <p:ext uri="{BB962C8B-B14F-4D97-AF65-F5344CB8AC3E}">
        <p14:creationId xmlns:p14="http://schemas.microsoft.com/office/powerpoint/2010/main" val="2670685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2" y="1122363"/>
            <a:ext cx="6956854" cy="23876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98440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B935ACE0-AB41-E649-9BCF-1A2571B34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0831" y="1085850"/>
            <a:ext cx="7985250" cy="52006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D51018-E76A-7D49-83E2-FC70ACE9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40516-3B2D-3445-A9F0-8B657B204B2A}"/>
              </a:ext>
            </a:extLst>
          </p:cNvPr>
          <p:cNvSpPr txBox="1"/>
          <p:nvPr/>
        </p:nvSpPr>
        <p:spPr>
          <a:xfrm>
            <a:off x="547486" y="6575132"/>
            <a:ext cx="3219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latin typeface="Circular Std Book" charset="0"/>
                <a:ea typeface="Circular Std Book" charset="0"/>
                <a:cs typeface="Circular Std Book" charset="0"/>
              </a:defRPr>
            </a:lvl1pPr>
          </a:lstStyle>
          <a:p>
            <a:r>
              <a:rPr lang="en-US" dirty="0"/>
              <a:t>Source: https://</a:t>
            </a:r>
            <a:r>
              <a:rPr lang="en-US" dirty="0" err="1"/>
              <a:t>ourworldindata.org</a:t>
            </a:r>
            <a:r>
              <a:rPr lang="en-US" dirty="0"/>
              <a:t>/urbanization</a:t>
            </a:r>
          </a:p>
        </p:txBody>
      </p:sp>
    </p:spTree>
    <p:extLst>
      <p:ext uri="{BB962C8B-B14F-4D97-AF65-F5344CB8AC3E}">
        <p14:creationId xmlns:p14="http://schemas.microsoft.com/office/powerpoint/2010/main" val="2790138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9942CC-55C0-F843-BD76-45216D3F6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 waste generation per capita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613E06F-8081-AA4D-893D-057BA4EFD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343867"/>
              </p:ext>
            </p:extLst>
          </p:nvPr>
        </p:nvGraphicFramePr>
        <p:xfrm>
          <a:off x="628650" y="1085850"/>
          <a:ext cx="8329613" cy="5200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965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C98374-B98D-5044-BF96-0C5ABBA4D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endParaRPr lang="en-US" sz="2800" b="1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b="1" dirty="0"/>
              <a:t>Collection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Transport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Processing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Recycling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Monitoring</a:t>
            </a:r>
          </a:p>
          <a:p>
            <a:pPr lvl="1"/>
            <a:endParaRPr lang="en-US" dirty="0"/>
          </a:p>
          <a:p>
            <a:r>
              <a:rPr lang="en-US" b="1" dirty="0"/>
              <a:t>Collection</a:t>
            </a:r>
            <a:r>
              <a:rPr lang="en-US" dirty="0"/>
              <a:t> is the most impactful and costly</a:t>
            </a:r>
          </a:p>
          <a:p>
            <a:r>
              <a:rPr lang="en-US" dirty="0"/>
              <a:t>Poorly collected waste can be harmful to the environment and bring health issues to the population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4FFCF6-B661-C44E-B99A-C88E456C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Waste management</a:t>
            </a:r>
          </a:p>
        </p:txBody>
      </p:sp>
    </p:spTree>
    <p:extLst>
      <p:ext uri="{BB962C8B-B14F-4D97-AF65-F5344CB8AC3E}">
        <p14:creationId xmlns:p14="http://schemas.microsoft.com/office/powerpoint/2010/main" val="1440270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3F299-BB92-4849-AEDB-066D1B44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Waste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11A8B-2057-CB44-9E9C-948E8B44A6A7}"/>
              </a:ext>
            </a:extLst>
          </p:cNvPr>
          <p:cNvSpPr txBox="1"/>
          <p:nvPr/>
        </p:nvSpPr>
        <p:spPr>
          <a:xfrm>
            <a:off x="523857" y="5609449"/>
            <a:ext cx="1930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ircular Std Book" charset="0"/>
                <a:ea typeface="Circular Std Book" charset="0"/>
                <a:cs typeface="Circular Std Book" charset="0"/>
              </a:rPr>
              <a:t>Source: https://</a:t>
            </a:r>
            <a:r>
              <a:rPr lang="en-US" sz="1200" dirty="0" err="1">
                <a:latin typeface="Circular Std Book" charset="0"/>
                <a:ea typeface="Circular Std Book" charset="0"/>
                <a:cs typeface="Circular Std Book" charset="0"/>
              </a:rPr>
              <a:t>observador.pt</a:t>
            </a:r>
            <a:r>
              <a:rPr lang="en-US" sz="1200" dirty="0">
                <a:latin typeface="Circular Std Book" charset="0"/>
                <a:ea typeface="Circular Std Book" charset="0"/>
                <a:cs typeface="Circular Std Book" charset="0"/>
              </a:rPr>
              <a:t>/2018/09/07/moradores-queixam-se-do-lixo-em-lisboa-e-pedem-multas-para-os-infratores/</a:t>
            </a:r>
          </a:p>
        </p:txBody>
      </p:sp>
      <p:pic>
        <p:nvPicPr>
          <p:cNvPr id="10" name="Content Placeholder 9" descr="A picture containing indoor&#13;&#10;&#13;&#10;Description automatically generated">
            <a:extLst>
              <a:ext uri="{FF2B5EF4-FFF2-40B4-BE49-F238E27FC236}">
                <a16:creationId xmlns:a16="http://schemas.microsoft.com/office/drawing/2014/main" id="{8A15E783-EF34-3449-B113-38AB71164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3857" y="1027731"/>
            <a:ext cx="6504637" cy="208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group of items on a street&#13;&#10;&#13;&#10;Description automatically generated">
            <a:extLst>
              <a:ext uri="{FF2B5EF4-FFF2-40B4-BE49-F238E27FC236}">
                <a16:creationId xmlns:a16="http://schemas.microsoft.com/office/drawing/2014/main" id="{280A5653-DF35-344C-A5B4-6B1EF2F10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649" y="2989953"/>
            <a:ext cx="6504637" cy="3703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8986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>
            <a:latin typeface="Circular Std Book" charset="0"/>
            <a:ea typeface="Circular Std Book" charset="0"/>
            <a:cs typeface="Circular Std Book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VA IMA Template v0.9" id="{D19418C8-F60D-CC45-A773-6C8655F8B760}" vid="{4BD38785-E9E5-774B-A70C-227F18B263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NOVA IMA Template v0.9</Template>
  <TotalTime>10139</TotalTime>
  <Words>2574</Words>
  <Application>Microsoft Macintosh PowerPoint</Application>
  <PresentationFormat>On-screen Show (4:3)</PresentationFormat>
  <Paragraphs>594</Paragraphs>
  <Slides>58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Arial Black</vt:lpstr>
      <vt:lpstr>Calibri</vt:lpstr>
      <vt:lpstr>Cambria Math</vt:lpstr>
      <vt:lpstr>Circular Std Book</vt:lpstr>
      <vt:lpstr>Helvetica</vt:lpstr>
      <vt:lpstr>Times New Roman</vt:lpstr>
      <vt:lpstr>Office Theme</vt:lpstr>
      <vt:lpstr>Genetic Algorithm for Waste Collection in Smart Cities </vt:lpstr>
      <vt:lpstr>Agenda</vt:lpstr>
      <vt:lpstr>Motivation</vt:lpstr>
      <vt:lpstr>Urbanization</vt:lpstr>
      <vt:lpstr>Urbanization</vt:lpstr>
      <vt:lpstr>Urbanization</vt:lpstr>
      <vt:lpstr>Urban waste generation per capita</vt:lpstr>
      <vt:lpstr>Waste management</vt:lpstr>
      <vt:lpstr>Waste management</vt:lpstr>
      <vt:lpstr>Waste management</vt:lpstr>
      <vt:lpstr>Smarts cities roles in waste management</vt:lpstr>
      <vt:lpstr>Cascais smart waste management</vt:lpstr>
      <vt:lpstr>Problem</vt:lpstr>
      <vt:lpstr>Smart door-to-door waste collection</vt:lpstr>
      <vt:lpstr>Route planning</vt:lpstr>
      <vt:lpstr>Objectives</vt:lpstr>
      <vt:lpstr>Objectives</vt:lpstr>
      <vt:lpstr>Requirements </vt:lpstr>
      <vt:lpstr>Literature review</vt:lpstr>
      <vt:lpstr>Open Data</vt:lpstr>
      <vt:lpstr>Capacitated Arc Routing Problem</vt:lpstr>
      <vt:lpstr>CARP Examples</vt:lpstr>
      <vt:lpstr>Genetic Algorithm</vt:lpstr>
      <vt:lpstr>Genetic Algorithm</vt:lpstr>
      <vt:lpstr>GA Summary</vt:lpstr>
      <vt:lpstr>Reproduction – Selection</vt:lpstr>
      <vt:lpstr>Reproduction – Crossover</vt:lpstr>
      <vt:lpstr>Reproduction – Mutation</vt:lpstr>
      <vt:lpstr>Development</vt:lpstr>
      <vt:lpstr>OpenStreetMap</vt:lpstr>
      <vt:lpstr>OpenStreetMap – OSMnx</vt:lpstr>
      <vt:lpstr>Distance Matrix</vt:lpstr>
      <vt:lpstr>Distance Matrix</vt:lpstr>
      <vt:lpstr>Distance Matrix</vt:lpstr>
      <vt:lpstr>Genetic Algorithm – Representation</vt:lpstr>
      <vt:lpstr>Genetic Algorithm – Fitness function</vt:lpstr>
      <vt:lpstr>Genetic Algorithm – Initialization</vt:lpstr>
      <vt:lpstr>Genetic Algorithm – Selection</vt:lpstr>
      <vt:lpstr>Genetic Algorithm – Crossover</vt:lpstr>
      <vt:lpstr>Genetic Algorithm – Crossover</vt:lpstr>
      <vt:lpstr>Genetic Algorithm – Mutation</vt:lpstr>
      <vt:lpstr>Genetic Algorithm – Termination</vt:lpstr>
      <vt:lpstr>Results</vt:lpstr>
      <vt:lpstr>Development validation</vt:lpstr>
      <vt:lpstr>Garbage weight definition</vt:lpstr>
      <vt:lpstr>Genetic Algorithm Parameters</vt:lpstr>
      <vt:lpstr>Genetic Algorithm Parameters</vt:lpstr>
      <vt:lpstr>Genetic Algorithm Parameters</vt:lpstr>
      <vt:lpstr>Genetic Algorithm Termination</vt:lpstr>
      <vt:lpstr>Evaluation</vt:lpstr>
      <vt:lpstr>Evaluation</vt:lpstr>
      <vt:lpstr>Evaluation</vt:lpstr>
      <vt:lpstr>Evaluation</vt:lpstr>
      <vt:lpstr>Conclusions</vt:lpstr>
      <vt:lpstr>Conclusions</vt:lpstr>
      <vt:lpstr>Limitations and future work</vt:lpstr>
      <vt:lpstr>Limitations and future works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NOVA IMS Template for Slides</dc:title>
  <dc:creator>Joao Lourenco</dc:creator>
  <cp:lastModifiedBy>Evandro da Silva Mendonca (M2016289)</cp:lastModifiedBy>
  <cp:revision>164</cp:revision>
  <dcterms:created xsi:type="dcterms:W3CDTF">2016-05-19T19:41:03Z</dcterms:created>
  <dcterms:modified xsi:type="dcterms:W3CDTF">2018-12-16T21:24:48Z</dcterms:modified>
</cp:coreProperties>
</file>